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5">
  <p:sldMasterIdLst>
    <p:sldMasterId id="2147483648" r:id="rId5"/>
  </p:sldMasterIdLst>
  <p:notesMasterIdLst>
    <p:notesMasterId r:id="rId30"/>
  </p:notesMasterIdLst>
  <p:handoutMasterIdLst>
    <p:handoutMasterId r:id="rId31"/>
  </p:handoutMasterIdLst>
  <p:sldIdLst>
    <p:sldId id="283" r:id="rId6"/>
    <p:sldId id="565" r:id="rId7"/>
    <p:sldId id="572" r:id="rId8"/>
    <p:sldId id="566" r:id="rId9"/>
    <p:sldId id="568" r:id="rId10"/>
    <p:sldId id="567" r:id="rId11"/>
    <p:sldId id="569" r:id="rId12"/>
    <p:sldId id="832" r:id="rId13"/>
    <p:sldId id="833" r:id="rId14"/>
    <p:sldId id="843" r:id="rId15"/>
    <p:sldId id="835" r:id="rId16"/>
    <p:sldId id="841" r:id="rId17"/>
    <p:sldId id="830" r:id="rId18"/>
    <p:sldId id="836" r:id="rId19"/>
    <p:sldId id="837" r:id="rId20"/>
    <p:sldId id="295" r:id="rId21"/>
    <p:sldId id="822" r:id="rId22"/>
    <p:sldId id="838" r:id="rId23"/>
    <p:sldId id="299" r:id="rId24"/>
    <p:sldId id="828" r:id="rId25"/>
    <p:sldId id="839" r:id="rId26"/>
    <p:sldId id="829" r:id="rId27"/>
    <p:sldId id="840" r:id="rId28"/>
    <p:sldId id="532" r:id="rId29"/>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A2DE69F1-8884-4DD7-B8E4-A5EA561F944B}">
          <p14:sldIdLst>
            <p14:sldId id="283"/>
            <p14:sldId id="565"/>
            <p14:sldId id="572"/>
            <p14:sldId id="566"/>
            <p14:sldId id="568"/>
            <p14:sldId id="567"/>
            <p14:sldId id="569"/>
            <p14:sldId id="832"/>
            <p14:sldId id="833"/>
            <p14:sldId id="843"/>
            <p14:sldId id="835"/>
            <p14:sldId id="841"/>
            <p14:sldId id="830"/>
            <p14:sldId id="836"/>
            <p14:sldId id="837"/>
            <p14:sldId id="295"/>
            <p14:sldId id="822"/>
            <p14:sldId id="838"/>
            <p14:sldId id="299"/>
            <p14:sldId id="828"/>
            <p14:sldId id="839"/>
            <p14:sldId id="829"/>
            <p14:sldId id="840"/>
          </p14:sldIdLst>
        </p14:section>
        <p14:section name="Sezione senza titolo" id="{214843CF-F04E-4A1C-AC3C-3C1B1C80E2AA}">
          <p14:sldIdLst>
            <p14:sldId id="53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7"/>
    <a:srgbClr val="FFFEE8"/>
    <a:srgbClr val="FFFFFF"/>
    <a:srgbClr val="002E5D"/>
    <a:srgbClr val="007680"/>
    <a:srgbClr val="9BBCAF"/>
    <a:srgbClr val="008698"/>
    <a:srgbClr val="5BA7E0"/>
    <a:srgbClr val="A7AAB1"/>
    <a:srgbClr val="E1A1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1E6160-EE55-434A-8C19-DA7194590D14}" v="5" dt="2026-06-18T08:44:05.714"/>
    <p1510:client id="{7F02ACE5-5925-4CAB-B0C8-886DF6710EFC}" v="22" dt="2026-06-19T08:14:40.005"/>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99"/>
  </p:normalViewPr>
  <p:slideViewPr>
    <p:cSldViewPr snapToGrid="0" snapToObjects="1">
      <p:cViewPr varScale="1">
        <p:scale>
          <a:sx n="52" d="100"/>
          <a:sy n="52" d="100"/>
        </p:scale>
        <p:origin x="854" y="43"/>
      </p:cViewPr>
      <p:guideLst>
        <p:guide orient="horz" pos="2160"/>
        <p:guide pos="3840"/>
      </p:guideLst>
    </p:cSldViewPr>
  </p:slideViewPr>
  <p:notesTextViewPr>
    <p:cViewPr>
      <p:scale>
        <a:sx n="1" d="1"/>
        <a:sy n="1" d="1"/>
      </p:scale>
      <p:origin x="0" y="0"/>
    </p:cViewPr>
  </p:notesTextViewPr>
  <p:notesViewPr>
    <p:cSldViewPr snapToGrid="0" snapToObjects="1" showGuides="1">
      <p:cViewPr varScale="1">
        <p:scale>
          <a:sx n="62" d="100"/>
          <a:sy n="62" d="100"/>
        </p:scale>
        <p:origin x="2691"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image" Target="../media/image4.svg"/></Relationships>
</file>

<file path=ppt/diagrams/_rels/data2.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image" Target="../media/image4.svg"/></Relationships>
</file>

<file path=ppt/diagrams/_rels/data3.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image" Target="../media/image4.svg"/></Relationships>
</file>

<file path=ppt/diagrams/_rels/drawing2.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image" Target="../media/image4.svg"/></Relationships>
</file>

<file path=ppt/diagrams/_rels/drawing3.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4958BE-7F37-4647-B9CD-BE5D9536ED2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FDDFBD8-756B-4844-B3BC-D6BDF78FBD17}">
      <dgm:prSet custT="1"/>
      <dgm:spPr/>
      <dgm:t>
        <a:bodyPr/>
        <a:lstStyle/>
        <a:p>
          <a:pPr algn="just"/>
          <a:r>
            <a:rPr lang="it-IT" sz="1300" b="1" i="0" baseline="0" dirty="0">
              <a:latin typeface="Verdana" panose="020B0604030504040204" pitchFamily="34" charset="0"/>
              <a:ea typeface="Verdana" panose="020B0604030504040204" pitchFamily="34" charset="0"/>
            </a:rPr>
            <a:t>Per micro-formazione (o </a:t>
          </a:r>
          <a:r>
            <a:rPr lang="it-IT" sz="1300" b="1" i="1" baseline="0" dirty="0" err="1">
              <a:latin typeface="Verdana" panose="020B0604030504040204" pitchFamily="34" charset="0"/>
              <a:ea typeface="Verdana" panose="020B0604030504040204" pitchFamily="34" charset="0"/>
            </a:rPr>
            <a:t>microlearning</a:t>
          </a:r>
          <a:r>
            <a:rPr lang="it-IT" sz="1300" b="1" i="0" baseline="0" dirty="0">
              <a:latin typeface="Verdana" panose="020B0604030504040204" pitchFamily="34" charset="0"/>
              <a:ea typeface="Verdana" panose="020B0604030504040204" pitchFamily="34" charset="0"/>
            </a:rPr>
            <a:t>) </a:t>
          </a:r>
          <a:r>
            <a:rPr lang="it-IT" sz="1300" b="0" i="0" baseline="0" dirty="0">
              <a:latin typeface="Verdana" panose="020B0604030504040204" pitchFamily="34" charset="0"/>
              <a:ea typeface="Verdana" panose="020B0604030504040204" pitchFamily="34" charset="0"/>
            </a:rPr>
            <a:t>si intende l’erogazione nell’anno di contenuti formativi strutturati in micro-lezioni della durata </a:t>
          </a:r>
          <a:r>
            <a:rPr lang="it-IT" sz="1300" b="0" i="0" u="sng" baseline="0" dirty="0">
              <a:latin typeface="Verdana" panose="020B0604030504040204" pitchFamily="34" charset="0"/>
              <a:ea typeface="Verdana" panose="020B0604030504040204" pitchFamily="34" charset="0"/>
            </a:rPr>
            <a:t>di pochi minuti (fino ad un massimo di quindici minuti), somministrate più volte durante l’anno con un intervallo minimo di 15 giorni le une dalle altre</a:t>
          </a:r>
          <a:r>
            <a:rPr lang="it-IT" sz="1300" b="0" i="0" baseline="0" dirty="0">
              <a:latin typeface="Verdana" panose="020B0604030504040204" pitchFamily="34" charset="0"/>
              <a:ea typeface="Verdana" panose="020B0604030504040204" pitchFamily="34" charset="0"/>
            </a:rPr>
            <a:t>, attraverso video resi disponibili ai lavoratori su apparati elettronici in aree comuni aziendali o su dispositivi in uso da parte dei singoli lavoratori. Ai fini dell’attuazione dell’intervento, la micro-formazione deve essere finalizzata a richiamare e rinforzare i contenuti dei corsi di formazione obbligatori frequentati dai lavoratori nell’anno o nell’anno precedente.</a:t>
          </a:r>
          <a:endParaRPr lang="en-US" sz="1300" dirty="0">
            <a:latin typeface="Verdana" panose="020B0604030504040204" pitchFamily="34" charset="0"/>
            <a:ea typeface="Verdana" panose="020B0604030504040204" pitchFamily="34" charset="0"/>
          </a:endParaRPr>
        </a:p>
      </dgm:t>
    </dgm:pt>
    <dgm:pt modelId="{1A89814F-6386-48ED-A5DF-331F304EB231}" type="parTrans" cxnId="{E879F186-DF78-4D72-AD0A-76A30F3F1DB4}">
      <dgm:prSet/>
      <dgm:spPr/>
      <dgm:t>
        <a:bodyPr/>
        <a:lstStyle/>
        <a:p>
          <a:endParaRPr lang="en-US" sz="2400"/>
        </a:p>
      </dgm:t>
    </dgm:pt>
    <dgm:pt modelId="{F8F3252B-533C-49C1-AB5E-7F820AABB291}" type="sibTrans" cxnId="{E879F186-DF78-4D72-AD0A-76A30F3F1DB4}">
      <dgm:prSet/>
      <dgm:spPr/>
      <dgm:t>
        <a:bodyPr/>
        <a:lstStyle/>
        <a:p>
          <a:endParaRPr lang="en-US" sz="2400"/>
        </a:p>
      </dgm:t>
    </dgm:pt>
    <dgm:pt modelId="{C1C746AF-2E09-4BBC-9AF0-169A2DD0DFE3}">
      <dgm:prSet custT="1"/>
      <dgm:spPr/>
      <dgm:t>
        <a:bodyPr/>
        <a:lstStyle/>
        <a:p>
          <a:pPr algn="just"/>
          <a:r>
            <a:rPr lang="it-IT" sz="1300" b="0" i="0" baseline="0" dirty="0">
              <a:latin typeface="Verdana" panose="020B0604030504040204" pitchFamily="34" charset="0"/>
              <a:ea typeface="Verdana" panose="020B0604030504040204" pitchFamily="34" charset="0"/>
            </a:rPr>
            <a:t>Ai fini dell’attuazione dell’intervento, la micro-formazione deve essere finalizzata a richiamare e </a:t>
          </a:r>
          <a:r>
            <a:rPr lang="it-IT" sz="1300" b="0" i="0" u="sng" baseline="0" dirty="0">
              <a:latin typeface="Verdana" panose="020B0604030504040204" pitchFamily="34" charset="0"/>
              <a:ea typeface="Verdana" panose="020B0604030504040204" pitchFamily="34" charset="0"/>
            </a:rPr>
            <a:t>rinforzare i contenuti dei corsi di formazione obbligatori frequentati dai lavoratori nel medesimo anno o nell’anno precedente</a:t>
          </a:r>
          <a:r>
            <a:rPr lang="it-IT" sz="1300" b="0" i="0" baseline="0" dirty="0">
              <a:latin typeface="Verdana" panose="020B0604030504040204" pitchFamily="34" charset="0"/>
              <a:ea typeface="Verdana" panose="020B0604030504040204" pitchFamily="34" charset="0"/>
            </a:rPr>
            <a:t>. 	</a:t>
          </a:r>
          <a:endParaRPr lang="en-US" sz="1300" dirty="0">
            <a:latin typeface="Verdana" panose="020B0604030504040204" pitchFamily="34" charset="0"/>
            <a:ea typeface="Verdana" panose="020B0604030504040204" pitchFamily="34" charset="0"/>
          </a:endParaRPr>
        </a:p>
      </dgm:t>
    </dgm:pt>
    <dgm:pt modelId="{943EB71D-5090-4387-B8F7-ACBD3EDEB896}" type="parTrans" cxnId="{4F97CE96-7A1E-497B-B752-E51F4051D23B}">
      <dgm:prSet/>
      <dgm:spPr/>
      <dgm:t>
        <a:bodyPr/>
        <a:lstStyle/>
        <a:p>
          <a:endParaRPr lang="en-US" sz="2400"/>
        </a:p>
      </dgm:t>
    </dgm:pt>
    <dgm:pt modelId="{704D4971-94C1-4B32-913B-8B7719006D61}" type="sibTrans" cxnId="{4F97CE96-7A1E-497B-B752-E51F4051D23B}">
      <dgm:prSet/>
      <dgm:spPr/>
      <dgm:t>
        <a:bodyPr/>
        <a:lstStyle/>
        <a:p>
          <a:endParaRPr lang="en-US" sz="2400"/>
        </a:p>
      </dgm:t>
    </dgm:pt>
    <dgm:pt modelId="{3C250DBD-9364-467A-AE8F-F289CF407CDB}" type="pres">
      <dgm:prSet presAssocID="{9B4958BE-7F37-4647-B9CD-BE5D9536ED2F}" presName="root" presStyleCnt="0">
        <dgm:presLayoutVars>
          <dgm:dir/>
          <dgm:resizeHandles val="exact"/>
        </dgm:presLayoutVars>
      </dgm:prSet>
      <dgm:spPr/>
    </dgm:pt>
    <dgm:pt modelId="{EED616C7-887F-4F9C-8C3D-4DED1C183316}" type="pres">
      <dgm:prSet presAssocID="{0FDDFBD8-756B-4844-B3BC-D6BDF78FBD17}" presName="compNode" presStyleCnt="0"/>
      <dgm:spPr/>
    </dgm:pt>
    <dgm:pt modelId="{04E961EC-C1F7-4A7F-BDE4-249277314A69}" type="pres">
      <dgm:prSet presAssocID="{0FDDFBD8-756B-4844-B3BC-D6BDF78FBD17}" presName="bgRect" presStyleLbl="bgShp" presStyleIdx="0" presStyleCnt="2" custScaleY="107230" custLinFactNeighborX="-944" custLinFactNeighborY="6392"/>
      <dgm:spPr>
        <a:ln>
          <a:solidFill>
            <a:schemeClr val="tx1"/>
          </a:solidFill>
        </a:ln>
      </dgm:spPr>
    </dgm:pt>
    <dgm:pt modelId="{9760753D-E4B3-4ECE-BECB-E94974448001}" type="pres">
      <dgm:prSet presAssocID="{0FDDFBD8-756B-4844-B3BC-D6BDF78FBD17}" presName="iconRect" presStyleLbl="node1" presStyleIdx="0" presStyleCnt="2"/>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a:noFill/>
        </a:ln>
      </dgm:spPr>
      <dgm:extLst>
        <a:ext uri="{E40237B7-FDA0-4F09-8148-C483321AD2D9}">
          <dgm14:cNvPr xmlns:dgm14="http://schemas.microsoft.com/office/drawing/2010/diagram" id="0" name="" descr="Libri con riempimento a tinta unita"/>
        </a:ext>
      </dgm:extLst>
    </dgm:pt>
    <dgm:pt modelId="{7A1D9192-43EB-4D29-9EAD-7124BD213D75}" type="pres">
      <dgm:prSet presAssocID="{0FDDFBD8-756B-4844-B3BC-D6BDF78FBD17}" presName="spaceRect" presStyleCnt="0"/>
      <dgm:spPr/>
    </dgm:pt>
    <dgm:pt modelId="{EE68E165-77B8-4BDA-82AA-82D914BDAF8F}" type="pres">
      <dgm:prSet presAssocID="{0FDDFBD8-756B-4844-B3BC-D6BDF78FBD17}" presName="parTx" presStyleLbl="revTx" presStyleIdx="0" presStyleCnt="2" custLinFactNeighborX="-3676" custLinFactNeighborY="1976">
        <dgm:presLayoutVars>
          <dgm:chMax val="0"/>
          <dgm:chPref val="0"/>
        </dgm:presLayoutVars>
      </dgm:prSet>
      <dgm:spPr/>
    </dgm:pt>
    <dgm:pt modelId="{A818944D-5A32-4B42-AAF1-51F8844B8DED}" type="pres">
      <dgm:prSet presAssocID="{F8F3252B-533C-49C1-AB5E-7F820AABB291}" presName="sibTrans" presStyleCnt="0"/>
      <dgm:spPr/>
    </dgm:pt>
    <dgm:pt modelId="{E873B43D-6DE7-48E7-ADF3-528EB4B36A17}" type="pres">
      <dgm:prSet presAssocID="{C1C746AF-2E09-4BBC-9AF0-169A2DD0DFE3}" presName="compNode" presStyleCnt="0"/>
      <dgm:spPr/>
    </dgm:pt>
    <dgm:pt modelId="{EC4917FC-D299-4F3C-8706-47C3002B7AE3}" type="pres">
      <dgm:prSet presAssocID="{C1C746AF-2E09-4BBC-9AF0-169A2DD0DFE3}" presName="bgRect" presStyleLbl="bgShp" presStyleIdx="1" presStyleCnt="2" custLinFactNeighborY="7313"/>
      <dgm:spPr>
        <a:ln>
          <a:solidFill>
            <a:schemeClr val="tx1"/>
          </a:solidFill>
        </a:ln>
      </dgm:spPr>
    </dgm:pt>
    <dgm:pt modelId="{E4AF9DD7-6BFA-435D-9D58-3252D19C345E}" type="pres">
      <dgm:prSet presAssocID="{C1C746AF-2E09-4BBC-9AF0-169A2DD0DFE3}" presName="iconRect" presStyleLbl="node1" presStyleIdx="1" presStyleCnt="2"/>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Elenco di controllo con riempimento a tinta unita"/>
        </a:ext>
      </dgm:extLst>
    </dgm:pt>
    <dgm:pt modelId="{AD204702-C91B-44B1-8755-2B8D65D5FCDE}" type="pres">
      <dgm:prSet presAssocID="{C1C746AF-2E09-4BBC-9AF0-169A2DD0DFE3}" presName="spaceRect" presStyleCnt="0"/>
      <dgm:spPr/>
    </dgm:pt>
    <dgm:pt modelId="{1CFD8B74-3806-4913-BB7C-0ACC50F611A0}" type="pres">
      <dgm:prSet presAssocID="{C1C746AF-2E09-4BBC-9AF0-169A2DD0DFE3}" presName="parTx" presStyleLbl="revTx" presStyleIdx="1" presStyleCnt="2" custLinFactNeighborX="-2475" custLinFactNeighborY="1339">
        <dgm:presLayoutVars>
          <dgm:chMax val="0"/>
          <dgm:chPref val="0"/>
        </dgm:presLayoutVars>
      </dgm:prSet>
      <dgm:spPr/>
    </dgm:pt>
  </dgm:ptLst>
  <dgm:cxnLst>
    <dgm:cxn modelId="{F1998C1B-8065-4E45-B84C-472A77FB1387}" type="presOf" srcId="{C1C746AF-2E09-4BBC-9AF0-169A2DD0DFE3}" destId="{1CFD8B74-3806-4913-BB7C-0ACC50F611A0}" srcOrd="0" destOrd="0" presId="urn:microsoft.com/office/officeart/2018/2/layout/IconVerticalSolidList"/>
    <dgm:cxn modelId="{E879F186-DF78-4D72-AD0A-76A30F3F1DB4}" srcId="{9B4958BE-7F37-4647-B9CD-BE5D9536ED2F}" destId="{0FDDFBD8-756B-4844-B3BC-D6BDF78FBD17}" srcOrd="0" destOrd="0" parTransId="{1A89814F-6386-48ED-A5DF-331F304EB231}" sibTransId="{F8F3252B-533C-49C1-AB5E-7F820AABB291}"/>
    <dgm:cxn modelId="{45D43C8A-A937-4C6B-A59A-B5A96969EC1E}" type="presOf" srcId="{0FDDFBD8-756B-4844-B3BC-D6BDF78FBD17}" destId="{EE68E165-77B8-4BDA-82AA-82D914BDAF8F}" srcOrd="0" destOrd="0" presId="urn:microsoft.com/office/officeart/2018/2/layout/IconVerticalSolidList"/>
    <dgm:cxn modelId="{4F97CE96-7A1E-497B-B752-E51F4051D23B}" srcId="{9B4958BE-7F37-4647-B9CD-BE5D9536ED2F}" destId="{C1C746AF-2E09-4BBC-9AF0-169A2DD0DFE3}" srcOrd="1" destOrd="0" parTransId="{943EB71D-5090-4387-B8F7-ACBD3EDEB896}" sibTransId="{704D4971-94C1-4B32-913B-8B7719006D61}"/>
    <dgm:cxn modelId="{270BB7FA-AC96-47B4-9876-D773A8E519B9}" type="presOf" srcId="{9B4958BE-7F37-4647-B9CD-BE5D9536ED2F}" destId="{3C250DBD-9364-467A-AE8F-F289CF407CDB}" srcOrd="0" destOrd="0" presId="urn:microsoft.com/office/officeart/2018/2/layout/IconVerticalSolidList"/>
    <dgm:cxn modelId="{3E378BB0-DC76-417D-9964-8953724659DC}" type="presParOf" srcId="{3C250DBD-9364-467A-AE8F-F289CF407CDB}" destId="{EED616C7-887F-4F9C-8C3D-4DED1C183316}" srcOrd="0" destOrd="0" presId="urn:microsoft.com/office/officeart/2018/2/layout/IconVerticalSolidList"/>
    <dgm:cxn modelId="{4BABFFD9-6606-45C4-BA96-949F74586E73}" type="presParOf" srcId="{EED616C7-887F-4F9C-8C3D-4DED1C183316}" destId="{04E961EC-C1F7-4A7F-BDE4-249277314A69}" srcOrd="0" destOrd="0" presId="urn:microsoft.com/office/officeart/2018/2/layout/IconVerticalSolidList"/>
    <dgm:cxn modelId="{E618032A-2B26-45E4-B334-FC0685B919D2}" type="presParOf" srcId="{EED616C7-887F-4F9C-8C3D-4DED1C183316}" destId="{9760753D-E4B3-4ECE-BECB-E94974448001}" srcOrd="1" destOrd="0" presId="urn:microsoft.com/office/officeart/2018/2/layout/IconVerticalSolidList"/>
    <dgm:cxn modelId="{F217C28A-5EBD-48F7-B8BD-3C64AAC8923B}" type="presParOf" srcId="{EED616C7-887F-4F9C-8C3D-4DED1C183316}" destId="{7A1D9192-43EB-4D29-9EAD-7124BD213D75}" srcOrd="2" destOrd="0" presId="urn:microsoft.com/office/officeart/2018/2/layout/IconVerticalSolidList"/>
    <dgm:cxn modelId="{BC6271AD-3697-43CF-A509-080AD4AC411B}" type="presParOf" srcId="{EED616C7-887F-4F9C-8C3D-4DED1C183316}" destId="{EE68E165-77B8-4BDA-82AA-82D914BDAF8F}" srcOrd="3" destOrd="0" presId="urn:microsoft.com/office/officeart/2018/2/layout/IconVerticalSolidList"/>
    <dgm:cxn modelId="{B6B48AEE-D11A-442B-A733-DF06162D9983}" type="presParOf" srcId="{3C250DBD-9364-467A-AE8F-F289CF407CDB}" destId="{A818944D-5A32-4B42-AAF1-51F8844B8DED}" srcOrd="1" destOrd="0" presId="urn:microsoft.com/office/officeart/2018/2/layout/IconVerticalSolidList"/>
    <dgm:cxn modelId="{EA948290-4DBD-4C31-A0BB-A7D75AB68A83}" type="presParOf" srcId="{3C250DBD-9364-467A-AE8F-F289CF407CDB}" destId="{E873B43D-6DE7-48E7-ADF3-528EB4B36A17}" srcOrd="2" destOrd="0" presId="urn:microsoft.com/office/officeart/2018/2/layout/IconVerticalSolidList"/>
    <dgm:cxn modelId="{F5D4F7F2-160E-44B2-BCE0-AB7B9529D642}" type="presParOf" srcId="{E873B43D-6DE7-48E7-ADF3-528EB4B36A17}" destId="{EC4917FC-D299-4F3C-8706-47C3002B7AE3}" srcOrd="0" destOrd="0" presId="urn:microsoft.com/office/officeart/2018/2/layout/IconVerticalSolidList"/>
    <dgm:cxn modelId="{97418793-9DAC-4392-85DC-6062A8A687B2}" type="presParOf" srcId="{E873B43D-6DE7-48E7-ADF3-528EB4B36A17}" destId="{E4AF9DD7-6BFA-435D-9D58-3252D19C345E}" srcOrd="1" destOrd="0" presId="urn:microsoft.com/office/officeart/2018/2/layout/IconVerticalSolidList"/>
    <dgm:cxn modelId="{90BDA979-C5C3-453B-A212-BD74E6806464}" type="presParOf" srcId="{E873B43D-6DE7-48E7-ADF3-528EB4B36A17}" destId="{AD204702-C91B-44B1-8755-2B8D65D5FCDE}" srcOrd="2" destOrd="0" presId="urn:microsoft.com/office/officeart/2018/2/layout/IconVerticalSolidList"/>
    <dgm:cxn modelId="{84D45FBE-28E3-4C76-8821-2B82923C68AF}" type="presParOf" srcId="{E873B43D-6DE7-48E7-ADF3-528EB4B36A17}" destId="{1CFD8B74-3806-4913-BB7C-0ACC50F611A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4958BE-7F37-4647-B9CD-BE5D9536ED2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FDDFBD8-756B-4844-B3BC-D6BDF78FBD17}">
      <dgm:prSet custT="1"/>
      <dgm:spPr/>
      <dgm:t>
        <a:bodyPr/>
        <a:lstStyle/>
        <a:p>
          <a:pPr algn="just">
            <a:lnSpc>
              <a:spcPct val="100000"/>
            </a:lnSpc>
            <a:spcAft>
              <a:spcPts val="0"/>
            </a:spcAft>
          </a:pPr>
          <a:r>
            <a:rPr lang="it-IT" sz="1350" b="0" i="0" baseline="0" dirty="0">
              <a:latin typeface="Verdana" panose="020B0604030504040204" pitchFamily="34" charset="0"/>
              <a:ea typeface="Verdana" panose="020B0604030504040204" pitchFamily="34" charset="0"/>
            </a:rPr>
            <a:t>L’intervento è pluriennale (P) e può essere selezionato per non più di tre anni, presentando ogni anno apposita domanda</a:t>
          </a:r>
        </a:p>
        <a:p>
          <a:pPr algn="just">
            <a:lnSpc>
              <a:spcPct val="100000"/>
            </a:lnSpc>
            <a:spcAft>
              <a:spcPts val="0"/>
            </a:spcAft>
          </a:pPr>
          <a:r>
            <a:rPr lang="it-IT" sz="1350" b="0" i="0" baseline="0" dirty="0">
              <a:latin typeface="Verdana" panose="020B0604030504040204" pitchFamily="34" charset="0"/>
              <a:ea typeface="Verdana" panose="020B0604030504040204" pitchFamily="34" charset="0"/>
            </a:rPr>
            <a:t>Per il corso di addetto antincendio il docente deve avere i requisiti del DM 02/09/2021</a:t>
          </a:r>
        </a:p>
        <a:p>
          <a:pPr algn="just">
            <a:lnSpc>
              <a:spcPct val="100000"/>
            </a:lnSpc>
            <a:spcAft>
              <a:spcPts val="0"/>
            </a:spcAft>
          </a:pPr>
          <a:r>
            <a:rPr lang="it-IT" sz="1350" b="0" i="0" baseline="0" dirty="0">
              <a:latin typeface="Verdana" panose="020B0604030504040204" pitchFamily="34" charset="0"/>
              <a:ea typeface="Verdana" panose="020B0604030504040204" pitchFamily="34" charset="0"/>
            </a:rPr>
            <a:t>Per il corso di addetto al primo soccorso il docente deve essere un medico</a:t>
          </a:r>
        </a:p>
        <a:p>
          <a:pPr algn="just">
            <a:lnSpc>
              <a:spcPct val="100000"/>
            </a:lnSpc>
            <a:spcAft>
              <a:spcPts val="0"/>
            </a:spcAft>
          </a:pPr>
          <a:r>
            <a:rPr lang="it-IT" sz="1350" b="0" i="0" baseline="0" dirty="0">
              <a:latin typeface="Verdana" panose="020B0604030504040204" pitchFamily="34" charset="0"/>
              <a:ea typeface="Verdana" panose="020B0604030504040204" pitchFamily="34" charset="0"/>
            </a:rPr>
            <a:t>Per il corso di addetto alla rianimazione cardiopolmonare il docente deve avere specifici requisiti</a:t>
          </a:r>
        </a:p>
        <a:p>
          <a:pPr algn="just">
            <a:lnSpc>
              <a:spcPct val="100000"/>
            </a:lnSpc>
            <a:spcAft>
              <a:spcPct val="35000"/>
            </a:spcAft>
          </a:pPr>
          <a:endParaRPr lang="en-US" sz="1600" dirty="0">
            <a:latin typeface="Verdana" panose="020B0604030504040204" pitchFamily="34" charset="0"/>
            <a:ea typeface="Verdana" panose="020B0604030504040204" pitchFamily="34" charset="0"/>
          </a:endParaRPr>
        </a:p>
      </dgm:t>
    </dgm:pt>
    <dgm:pt modelId="{1A89814F-6386-48ED-A5DF-331F304EB231}" type="parTrans" cxnId="{E879F186-DF78-4D72-AD0A-76A30F3F1DB4}">
      <dgm:prSet/>
      <dgm:spPr/>
      <dgm:t>
        <a:bodyPr/>
        <a:lstStyle/>
        <a:p>
          <a:endParaRPr lang="en-US" sz="2800"/>
        </a:p>
      </dgm:t>
    </dgm:pt>
    <dgm:pt modelId="{F8F3252B-533C-49C1-AB5E-7F820AABB291}" type="sibTrans" cxnId="{E879F186-DF78-4D72-AD0A-76A30F3F1DB4}">
      <dgm:prSet/>
      <dgm:spPr/>
      <dgm:t>
        <a:bodyPr/>
        <a:lstStyle/>
        <a:p>
          <a:endParaRPr lang="en-US" sz="2800"/>
        </a:p>
      </dgm:t>
    </dgm:pt>
    <dgm:pt modelId="{C1C746AF-2E09-4BBC-9AF0-169A2DD0DFE3}">
      <dgm:prSet custT="1"/>
      <dgm:spPr/>
      <dgm:t>
        <a:bodyPr/>
        <a:lstStyle/>
        <a:p>
          <a:pPr marL="0" lvl="0" algn="l" defTabSz="711200">
            <a:lnSpc>
              <a:spcPct val="100000"/>
            </a:lnSpc>
            <a:spcBef>
              <a:spcPct val="0"/>
            </a:spcBef>
            <a:spcAft>
              <a:spcPts val="0"/>
            </a:spcAft>
            <a:buNone/>
          </a:pPr>
          <a:r>
            <a:rPr lang="it-IT" sz="1350" b="0" i="0" kern="1200" baseline="0" dirty="0">
              <a:solidFill>
                <a:srgbClr val="000000">
                  <a:hueOff val="0"/>
                  <a:satOff val="0"/>
                  <a:lumOff val="0"/>
                  <a:alphaOff val="0"/>
                </a:srgbClr>
              </a:solidFill>
              <a:latin typeface="Verdana" panose="020B0604030504040204" pitchFamily="34" charset="0"/>
              <a:ea typeface="Verdana" panose="020B0604030504040204" pitchFamily="34" charset="0"/>
              <a:cs typeface="+mn-cs"/>
            </a:rPr>
            <a:t>1. Contratto stipulato nel 2026 fra l’azienda e la ditta di formazione</a:t>
          </a:r>
        </a:p>
        <a:p>
          <a:pPr marL="0" lvl="0" algn="l" defTabSz="711200">
            <a:lnSpc>
              <a:spcPct val="100000"/>
            </a:lnSpc>
            <a:spcBef>
              <a:spcPct val="0"/>
            </a:spcBef>
            <a:spcAft>
              <a:spcPts val="0"/>
            </a:spcAft>
            <a:buNone/>
          </a:pPr>
          <a:r>
            <a:rPr lang="it-IT" sz="1350" b="0" i="0" kern="1200" baseline="0" dirty="0">
              <a:solidFill>
                <a:srgbClr val="000000">
                  <a:hueOff val="0"/>
                  <a:satOff val="0"/>
                  <a:lumOff val="0"/>
                  <a:alphaOff val="0"/>
                </a:srgbClr>
              </a:solidFill>
              <a:latin typeface="Verdana" panose="020B0604030504040204" pitchFamily="34" charset="0"/>
              <a:ea typeface="Verdana" panose="020B0604030504040204" pitchFamily="34" charset="0"/>
              <a:cs typeface="+mn-cs"/>
            </a:rPr>
            <a:t>2. Elenco dei dipendenti e registro della formazione</a:t>
          </a:r>
        </a:p>
        <a:p>
          <a:pPr marL="0" lvl="0" algn="l" defTabSz="711200">
            <a:lnSpc>
              <a:spcPct val="100000"/>
            </a:lnSpc>
            <a:spcBef>
              <a:spcPct val="0"/>
            </a:spcBef>
            <a:spcAft>
              <a:spcPts val="0"/>
            </a:spcAft>
            <a:buNone/>
          </a:pPr>
          <a:r>
            <a:rPr lang="it-IT" sz="1350" b="0" i="0" kern="1200" baseline="0" dirty="0">
              <a:solidFill>
                <a:srgbClr val="000000">
                  <a:hueOff val="0"/>
                  <a:satOff val="0"/>
                  <a:lumOff val="0"/>
                  <a:alphaOff val="0"/>
                </a:srgbClr>
              </a:solidFill>
              <a:latin typeface="Verdana" panose="020B0604030504040204" pitchFamily="34" charset="0"/>
              <a:ea typeface="Verdana" panose="020B0604030504040204" pitchFamily="34" charset="0"/>
              <a:cs typeface="+mn-cs"/>
            </a:rPr>
            <a:t>3. Qualifica del personale docente</a:t>
          </a:r>
        </a:p>
      </dgm:t>
    </dgm:pt>
    <dgm:pt modelId="{943EB71D-5090-4387-B8F7-ACBD3EDEB896}" type="parTrans" cxnId="{4F97CE96-7A1E-497B-B752-E51F4051D23B}">
      <dgm:prSet/>
      <dgm:spPr/>
      <dgm:t>
        <a:bodyPr/>
        <a:lstStyle/>
        <a:p>
          <a:endParaRPr lang="en-US" sz="2800"/>
        </a:p>
      </dgm:t>
    </dgm:pt>
    <dgm:pt modelId="{704D4971-94C1-4B32-913B-8B7719006D61}" type="sibTrans" cxnId="{4F97CE96-7A1E-497B-B752-E51F4051D23B}">
      <dgm:prSet/>
      <dgm:spPr/>
      <dgm:t>
        <a:bodyPr/>
        <a:lstStyle/>
        <a:p>
          <a:endParaRPr lang="en-US" sz="2800"/>
        </a:p>
      </dgm:t>
    </dgm:pt>
    <dgm:pt modelId="{3C250DBD-9364-467A-AE8F-F289CF407CDB}" type="pres">
      <dgm:prSet presAssocID="{9B4958BE-7F37-4647-B9CD-BE5D9536ED2F}" presName="root" presStyleCnt="0">
        <dgm:presLayoutVars>
          <dgm:dir/>
          <dgm:resizeHandles val="exact"/>
        </dgm:presLayoutVars>
      </dgm:prSet>
      <dgm:spPr/>
    </dgm:pt>
    <dgm:pt modelId="{EED616C7-887F-4F9C-8C3D-4DED1C183316}" type="pres">
      <dgm:prSet presAssocID="{0FDDFBD8-756B-4844-B3BC-D6BDF78FBD17}" presName="compNode" presStyleCnt="0"/>
      <dgm:spPr/>
    </dgm:pt>
    <dgm:pt modelId="{04E961EC-C1F7-4A7F-BDE4-249277314A69}" type="pres">
      <dgm:prSet presAssocID="{0FDDFBD8-756B-4844-B3BC-D6BDF78FBD17}" presName="bgRect" presStyleLbl="bgShp" presStyleIdx="0" presStyleCnt="2" custScaleY="122841" custLinFactNeighborY="13594"/>
      <dgm:spPr/>
    </dgm:pt>
    <dgm:pt modelId="{9760753D-E4B3-4ECE-BECB-E94974448001}" type="pres">
      <dgm:prSet presAssocID="{0FDDFBD8-756B-4844-B3BC-D6BDF78FBD17}" presName="iconRect" presStyleLbl="node1" presStyleIdx="0" presStyleCnt="2"/>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a:noFill/>
        </a:ln>
      </dgm:spPr>
      <dgm:extLst>
        <a:ext uri="{E40237B7-FDA0-4F09-8148-C483321AD2D9}">
          <dgm14:cNvPr xmlns:dgm14="http://schemas.microsoft.com/office/drawing/2010/diagram" id="0" name="" descr="Libri con riempimento a tinta unita"/>
        </a:ext>
      </dgm:extLst>
    </dgm:pt>
    <dgm:pt modelId="{7A1D9192-43EB-4D29-9EAD-7124BD213D75}" type="pres">
      <dgm:prSet presAssocID="{0FDDFBD8-756B-4844-B3BC-D6BDF78FBD17}" presName="spaceRect" presStyleCnt="0"/>
      <dgm:spPr/>
    </dgm:pt>
    <dgm:pt modelId="{EE68E165-77B8-4BDA-82AA-82D914BDAF8F}" type="pres">
      <dgm:prSet presAssocID="{0FDDFBD8-756B-4844-B3BC-D6BDF78FBD17}" presName="parTx" presStyleLbl="revTx" presStyleIdx="0" presStyleCnt="2" custLinFactNeighborX="-4174" custLinFactNeighborY="8663">
        <dgm:presLayoutVars>
          <dgm:chMax val="0"/>
          <dgm:chPref val="0"/>
        </dgm:presLayoutVars>
      </dgm:prSet>
      <dgm:spPr/>
    </dgm:pt>
    <dgm:pt modelId="{A818944D-5A32-4B42-AAF1-51F8844B8DED}" type="pres">
      <dgm:prSet presAssocID="{F8F3252B-533C-49C1-AB5E-7F820AABB291}" presName="sibTrans" presStyleCnt="0"/>
      <dgm:spPr/>
    </dgm:pt>
    <dgm:pt modelId="{E873B43D-6DE7-48E7-ADF3-528EB4B36A17}" type="pres">
      <dgm:prSet presAssocID="{C1C746AF-2E09-4BBC-9AF0-169A2DD0DFE3}" presName="compNode" presStyleCnt="0"/>
      <dgm:spPr/>
    </dgm:pt>
    <dgm:pt modelId="{EC4917FC-D299-4F3C-8706-47C3002B7AE3}" type="pres">
      <dgm:prSet presAssocID="{C1C746AF-2E09-4BBC-9AF0-169A2DD0DFE3}" presName="bgRect" presStyleLbl="bgShp" presStyleIdx="1" presStyleCnt="2" custLinFactNeighborY="23151"/>
      <dgm:spPr>
        <a:ln>
          <a:solidFill>
            <a:schemeClr val="tx1"/>
          </a:solidFill>
        </a:ln>
      </dgm:spPr>
    </dgm:pt>
    <dgm:pt modelId="{E4AF9DD7-6BFA-435D-9D58-3252D19C345E}" type="pres">
      <dgm:prSet presAssocID="{C1C746AF-2E09-4BBC-9AF0-169A2DD0DFE3}" presName="iconRect" presStyleLbl="node1" presStyleIdx="1" presStyleCnt="2"/>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Elenco di controllo con riempimento a tinta unita"/>
        </a:ext>
      </dgm:extLst>
    </dgm:pt>
    <dgm:pt modelId="{AD204702-C91B-44B1-8755-2B8D65D5FCDE}" type="pres">
      <dgm:prSet presAssocID="{C1C746AF-2E09-4BBC-9AF0-169A2DD0DFE3}" presName="spaceRect" presStyleCnt="0"/>
      <dgm:spPr/>
    </dgm:pt>
    <dgm:pt modelId="{1CFD8B74-3806-4913-BB7C-0ACC50F611A0}" type="pres">
      <dgm:prSet presAssocID="{C1C746AF-2E09-4BBC-9AF0-169A2DD0DFE3}" presName="parTx" presStyleLbl="revTx" presStyleIdx="1" presStyleCnt="2" custLinFactNeighborX="-1948" custLinFactNeighborY="1354">
        <dgm:presLayoutVars>
          <dgm:chMax val="0"/>
          <dgm:chPref val="0"/>
        </dgm:presLayoutVars>
      </dgm:prSet>
      <dgm:spPr/>
    </dgm:pt>
  </dgm:ptLst>
  <dgm:cxnLst>
    <dgm:cxn modelId="{F1998C1B-8065-4E45-B84C-472A77FB1387}" type="presOf" srcId="{C1C746AF-2E09-4BBC-9AF0-169A2DD0DFE3}" destId="{1CFD8B74-3806-4913-BB7C-0ACC50F611A0}" srcOrd="0" destOrd="0" presId="urn:microsoft.com/office/officeart/2018/2/layout/IconVerticalSolidList"/>
    <dgm:cxn modelId="{E879F186-DF78-4D72-AD0A-76A30F3F1DB4}" srcId="{9B4958BE-7F37-4647-B9CD-BE5D9536ED2F}" destId="{0FDDFBD8-756B-4844-B3BC-D6BDF78FBD17}" srcOrd="0" destOrd="0" parTransId="{1A89814F-6386-48ED-A5DF-331F304EB231}" sibTransId="{F8F3252B-533C-49C1-AB5E-7F820AABB291}"/>
    <dgm:cxn modelId="{45D43C8A-A937-4C6B-A59A-B5A96969EC1E}" type="presOf" srcId="{0FDDFBD8-756B-4844-B3BC-D6BDF78FBD17}" destId="{EE68E165-77B8-4BDA-82AA-82D914BDAF8F}" srcOrd="0" destOrd="0" presId="urn:microsoft.com/office/officeart/2018/2/layout/IconVerticalSolidList"/>
    <dgm:cxn modelId="{4F97CE96-7A1E-497B-B752-E51F4051D23B}" srcId="{9B4958BE-7F37-4647-B9CD-BE5D9536ED2F}" destId="{C1C746AF-2E09-4BBC-9AF0-169A2DD0DFE3}" srcOrd="1" destOrd="0" parTransId="{943EB71D-5090-4387-B8F7-ACBD3EDEB896}" sibTransId="{704D4971-94C1-4B32-913B-8B7719006D61}"/>
    <dgm:cxn modelId="{270BB7FA-AC96-47B4-9876-D773A8E519B9}" type="presOf" srcId="{9B4958BE-7F37-4647-B9CD-BE5D9536ED2F}" destId="{3C250DBD-9364-467A-AE8F-F289CF407CDB}" srcOrd="0" destOrd="0" presId="urn:microsoft.com/office/officeart/2018/2/layout/IconVerticalSolidList"/>
    <dgm:cxn modelId="{3E378BB0-DC76-417D-9964-8953724659DC}" type="presParOf" srcId="{3C250DBD-9364-467A-AE8F-F289CF407CDB}" destId="{EED616C7-887F-4F9C-8C3D-4DED1C183316}" srcOrd="0" destOrd="0" presId="urn:microsoft.com/office/officeart/2018/2/layout/IconVerticalSolidList"/>
    <dgm:cxn modelId="{4BABFFD9-6606-45C4-BA96-949F74586E73}" type="presParOf" srcId="{EED616C7-887F-4F9C-8C3D-4DED1C183316}" destId="{04E961EC-C1F7-4A7F-BDE4-249277314A69}" srcOrd="0" destOrd="0" presId="urn:microsoft.com/office/officeart/2018/2/layout/IconVerticalSolidList"/>
    <dgm:cxn modelId="{E618032A-2B26-45E4-B334-FC0685B919D2}" type="presParOf" srcId="{EED616C7-887F-4F9C-8C3D-4DED1C183316}" destId="{9760753D-E4B3-4ECE-BECB-E94974448001}" srcOrd="1" destOrd="0" presId="urn:microsoft.com/office/officeart/2018/2/layout/IconVerticalSolidList"/>
    <dgm:cxn modelId="{F217C28A-5EBD-48F7-B8BD-3C64AAC8923B}" type="presParOf" srcId="{EED616C7-887F-4F9C-8C3D-4DED1C183316}" destId="{7A1D9192-43EB-4D29-9EAD-7124BD213D75}" srcOrd="2" destOrd="0" presId="urn:microsoft.com/office/officeart/2018/2/layout/IconVerticalSolidList"/>
    <dgm:cxn modelId="{BC6271AD-3697-43CF-A509-080AD4AC411B}" type="presParOf" srcId="{EED616C7-887F-4F9C-8C3D-4DED1C183316}" destId="{EE68E165-77B8-4BDA-82AA-82D914BDAF8F}" srcOrd="3" destOrd="0" presId="urn:microsoft.com/office/officeart/2018/2/layout/IconVerticalSolidList"/>
    <dgm:cxn modelId="{B6B48AEE-D11A-442B-A733-DF06162D9983}" type="presParOf" srcId="{3C250DBD-9364-467A-AE8F-F289CF407CDB}" destId="{A818944D-5A32-4B42-AAF1-51F8844B8DED}" srcOrd="1" destOrd="0" presId="urn:microsoft.com/office/officeart/2018/2/layout/IconVerticalSolidList"/>
    <dgm:cxn modelId="{EA948290-4DBD-4C31-A0BB-A7D75AB68A83}" type="presParOf" srcId="{3C250DBD-9364-467A-AE8F-F289CF407CDB}" destId="{E873B43D-6DE7-48E7-ADF3-528EB4B36A17}" srcOrd="2" destOrd="0" presId="urn:microsoft.com/office/officeart/2018/2/layout/IconVerticalSolidList"/>
    <dgm:cxn modelId="{F5D4F7F2-160E-44B2-BCE0-AB7B9529D642}" type="presParOf" srcId="{E873B43D-6DE7-48E7-ADF3-528EB4B36A17}" destId="{EC4917FC-D299-4F3C-8706-47C3002B7AE3}" srcOrd="0" destOrd="0" presId="urn:microsoft.com/office/officeart/2018/2/layout/IconVerticalSolidList"/>
    <dgm:cxn modelId="{97418793-9DAC-4392-85DC-6062A8A687B2}" type="presParOf" srcId="{E873B43D-6DE7-48E7-ADF3-528EB4B36A17}" destId="{E4AF9DD7-6BFA-435D-9D58-3252D19C345E}" srcOrd="1" destOrd="0" presId="urn:microsoft.com/office/officeart/2018/2/layout/IconVerticalSolidList"/>
    <dgm:cxn modelId="{90BDA979-C5C3-453B-A212-BD74E6806464}" type="presParOf" srcId="{E873B43D-6DE7-48E7-ADF3-528EB4B36A17}" destId="{AD204702-C91B-44B1-8755-2B8D65D5FCDE}" srcOrd="2" destOrd="0" presId="urn:microsoft.com/office/officeart/2018/2/layout/IconVerticalSolidList"/>
    <dgm:cxn modelId="{84D45FBE-28E3-4C76-8821-2B82923C68AF}" type="presParOf" srcId="{E873B43D-6DE7-48E7-ADF3-528EB4B36A17}" destId="{1CFD8B74-3806-4913-BB7C-0ACC50F611A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B4958BE-7F37-4647-B9CD-BE5D9536ED2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FDDFBD8-756B-4844-B3BC-D6BDF78FBD17}">
      <dgm:prSet custT="1"/>
      <dgm:spPr/>
      <dgm:t>
        <a:bodyPr/>
        <a:lstStyle/>
        <a:p>
          <a:pPr>
            <a:lnSpc>
              <a:spcPct val="150000"/>
            </a:lnSpc>
          </a:pPr>
          <a:r>
            <a:rPr lang="it-IT" sz="1200" b="0" i="0" baseline="0" dirty="0">
              <a:latin typeface="Verdana" panose="020B0604030504040204" pitchFamily="34" charset="0"/>
              <a:ea typeface="Verdana" panose="020B0604030504040204" pitchFamily="34" charset="0"/>
            </a:rPr>
            <a:t>I "fumi freddi" si riferiscono a fumi con temperature inferiori a 72°C. essi, dunque, non raggiungono temperature sufficienti a far attivare dispositivi di sicurezza quali i </a:t>
          </a:r>
          <a:r>
            <a:rPr lang="it-IT" sz="1200" b="0" i="0" baseline="0" dirty="0" err="1">
              <a:latin typeface="Verdana" panose="020B0604030504040204" pitchFamily="34" charset="0"/>
              <a:ea typeface="Verdana" panose="020B0604030504040204" pitchFamily="34" charset="0"/>
            </a:rPr>
            <a:t>termofusibili</a:t>
          </a:r>
          <a:r>
            <a:rPr lang="it-IT" sz="1200" b="0" i="0" baseline="0" dirty="0">
              <a:latin typeface="Verdana" panose="020B0604030504040204" pitchFamily="34" charset="0"/>
              <a:ea typeface="Verdana" panose="020B0604030504040204" pitchFamily="34" charset="0"/>
            </a:rPr>
            <a:t> o le ampolle termiche e innescare la risposta antincendio. I fumi freddi generalmente provengono da materiali che bruciano lentamente o da fenomeni di decomposizione termica in ambienti non ancora esposti direttamente alle fiamme</a:t>
          </a:r>
          <a:endParaRPr lang="en-US" sz="1200" dirty="0">
            <a:latin typeface="Verdana" panose="020B0604030504040204" pitchFamily="34" charset="0"/>
            <a:ea typeface="Verdana" panose="020B0604030504040204" pitchFamily="34" charset="0"/>
          </a:endParaRPr>
        </a:p>
      </dgm:t>
    </dgm:pt>
    <dgm:pt modelId="{1A89814F-6386-48ED-A5DF-331F304EB231}" type="parTrans" cxnId="{E879F186-DF78-4D72-AD0A-76A30F3F1DB4}">
      <dgm:prSet/>
      <dgm:spPr/>
      <dgm:t>
        <a:bodyPr/>
        <a:lstStyle/>
        <a:p>
          <a:endParaRPr lang="en-US" sz="2000"/>
        </a:p>
      </dgm:t>
    </dgm:pt>
    <dgm:pt modelId="{F8F3252B-533C-49C1-AB5E-7F820AABB291}" type="sibTrans" cxnId="{E879F186-DF78-4D72-AD0A-76A30F3F1DB4}">
      <dgm:prSet/>
      <dgm:spPr/>
      <dgm:t>
        <a:bodyPr/>
        <a:lstStyle/>
        <a:p>
          <a:endParaRPr lang="en-US" sz="2000"/>
        </a:p>
      </dgm:t>
    </dgm:pt>
    <dgm:pt modelId="{C1C746AF-2E09-4BBC-9AF0-169A2DD0DFE3}">
      <dgm:prSet custT="1"/>
      <dgm:spPr/>
      <dgm:t>
        <a:bodyPr/>
        <a:lstStyle/>
        <a:p>
          <a:pPr algn="l">
            <a:lnSpc>
              <a:spcPct val="100000"/>
            </a:lnSpc>
            <a:tabLst>
              <a:tab pos="360363" algn="l"/>
            </a:tabLst>
          </a:pPr>
          <a:r>
            <a:rPr lang="it-IT" sz="1400" b="0" i="0" baseline="0" dirty="0"/>
            <a:t>1.	Descrizione sintetica dell’intervento firmata dal datore di lavoro con data precedente a quella di 	presentazione 	della 	domanda</a:t>
          </a:r>
        </a:p>
        <a:p>
          <a:pPr algn="l">
            <a:lnSpc>
              <a:spcPct val="100000"/>
            </a:lnSpc>
            <a:tabLst>
              <a:tab pos="360363" algn="l"/>
            </a:tabLst>
          </a:pPr>
          <a:r>
            <a:rPr lang="it-IT" sz="1400" b="0" i="0" baseline="0" dirty="0"/>
            <a:t>2.	Fatture di acquisto e/o installazione di serramenti a tenuta di fumi freddi o di Kit atti a rende i serramenti a 	tenuta di 	fumi freddi, emesse nell’anno 2026 di acquisto e fatture di installazione emesse nell’anno 2026</a:t>
          </a:r>
        </a:p>
        <a:p>
          <a:pPr algn="l">
            <a:lnSpc>
              <a:spcPct val="100000"/>
            </a:lnSpc>
            <a:tabLst>
              <a:tab pos="360363" algn="l"/>
            </a:tabLst>
          </a:pPr>
          <a:r>
            <a:rPr lang="it-IT" sz="1400" b="0" i="0" baseline="0" dirty="0"/>
            <a:t>3.	Certificazione che attesta che gli elementi strutturali acquistati e/o installati sono a tenuta di fumi freddi</a:t>
          </a:r>
          <a:endParaRPr lang="en-US" sz="1400" dirty="0"/>
        </a:p>
      </dgm:t>
    </dgm:pt>
    <dgm:pt modelId="{943EB71D-5090-4387-B8F7-ACBD3EDEB896}" type="parTrans" cxnId="{4F97CE96-7A1E-497B-B752-E51F4051D23B}">
      <dgm:prSet/>
      <dgm:spPr/>
      <dgm:t>
        <a:bodyPr/>
        <a:lstStyle/>
        <a:p>
          <a:endParaRPr lang="en-US" sz="2000"/>
        </a:p>
      </dgm:t>
    </dgm:pt>
    <dgm:pt modelId="{704D4971-94C1-4B32-913B-8B7719006D61}" type="sibTrans" cxnId="{4F97CE96-7A1E-497B-B752-E51F4051D23B}">
      <dgm:prSet/>
      <dgm:spPr/>
      <dgm:t>
        <a:bodyPr/>
        <a:lstStyle/>
        <a:p>
          <a:endParaRPr lang="en-US" sz="2000"/>
        </a:p>
      </dgm:t>
    </dgm:pt>
    <dgm:pt modelId="{3C250DBD-9364-467A-AE8F-F289CF407CDB}" type="pres">
      <dgm:prSet presAssocID="{9B4958BE-7F37-4647-B9CD-BE5D9536ED2F}" presName="root" presStyleCnt="0">
        <dgm:presLayoutVars>
          <dgm:dir/>
          <dgm:resizeHandles val="exact"/>
        </dgm:presLayoutVars>
      </dgm:prSet>
      <dgm:spPr/>
    </dgm:pt>
    <dgm:pt modelId="{EED616C7-887F-4F9C-8C3D-4DED1C183316}" type="pres">
      <dgm:prSet presAssocID="{0FDDFBD8-756B-4844-B3BC-D6BDF78FBD17}" presName="compNode" presStyleCnt="0"/>
      <dgm:spPr/>
    </dgm:pt>
    <dgm:pt modelId="{04E961EC-C1F7-4A7F-BDE4-249277314A69}" type="pres">
      <dgm:prSet presAssocID="{0FDDFBD8-756B-4844-B3BC-D6BDF78FBD17}" presName="bgRect" presStyleLbl="bgShp" presStyleIdx="0" presStyleCnt="2" custLinFactNeighborY="-26"/>
      <dgm:spPr>
        <a:ln>
          <a:solidFill>
            <a:schemeClr val="tx1"/>
          </a:solidFill>
        </a:ln>
      </dgm:spPr>
    </dgm:pt>
    <dgm:pt modelId="{9760753D-E4B3-4ECE-BECB-E94974448001}" type="pres">
      <dgm:prSet presAssocID="{0FDDFBD8-756B-4844-B3BC-D6BDF78FBD17}" presName="iconRect" presStyleLbl="node1" presStyleIdx="0" presStyleCnt="2" custLinFactNeighborX="-849" custLinFactNeighborY="15289"/>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dgm:spPr>
      <dgm:extLst>
        <a:ext uri="{E40237B7-FDA0-4F09-8148-C483321AD2D9}">
          <dgm14:cNvPr xmlns:dgm14="http://schemas.microsoft.com/office/drawing/2010/diagram" id="0" name="" descr="Libri con riempimento a tinta unita"/>
        </a:ext>
      </dgm:extLst>
    </dgm:pt>
    <dgm:pt modelId="{7A1D9192-43EB-4D29-9EAD-7124BD213D75}" type="pres">
      <dgm:prSet presAssocID="{0FDDFBD8-756B-4844-B3BC-D6BDF78FBD17}" presName="spaceRect" presStyleCnt="0"/>
      <dgm:spPr/>
    </dgm:pt>
    <dgm:pt modelId="{EE68E165-77B8-4BDA-82AA-82D914BDAF8F}" type="pres">
      <dgm:prSet presAssocID="{0FDDFBD8-756B-4844-B3BC-D6BDF78FBD17}" presName="parTx" presStyleLbl="revTx" presStyleIdx="0" presStyleCnt="2" custLinFactNeighborX="298" custLinFactNeighborY="-26">
        <dgm:presLayoutVars>
          <dgm:chMax val="0"/>
          <dgm:chPref val="0"/>
        </dgm:presLayoutVars>
      </dgm:prSet>
      <dgm:spPr/>
    </dgm:pt>
    <dgm:pt modelId="{A818944D-5A32-4B42-AAF1-51F8844B8DED}" type="pres">
      <dgm:prSet presAssocID="{F8F3252B-533C-49C1-AB5E-7F820AABB291}" presName="sibTrans" presStyleCnt="0"/>
      <dgm:spPr/>
    </dgm:pt>
    <dgm:pt modelId="{E873B43D-6DE7-48E7-ADF3-528EB4B36A17}" type="pres">
      <dgm:prSet presAssocID="{C1C746AF-2E09-4BBC-9AF0-169A2DD0DFE3}" presName="compNode" presStyleCnt="0"/>
      <dgm:spPr/>
    </dgm:pt>
    <dgm:pt modelId="{EC4917FC-D299-4F3C-8706-47C3002B7AE3}" type="pres">
      <dgm:prSet presAssocID="{C1C746AF-2E09-4BBC-9AF0-169A2DD0DFE3}" presName="bgRect" presStyleLbl="bgShp" presStyleIdx="1" presStyleCnt="2" custLinFactNeighborY="26"/>
      <dgm:spPr>
        <a:ln>
          <a:solidFill>
            <a:schemeClr val="tx1"/>
          </a:solidFill>
        </a:ln>
      </dgm:spPr>
    </dgm:pt>
    <dgm:pt modelId="{E4AF9DD7-6BFA-435D-9D58-3252D19C345E}" type="pres">
      <dgm:prSet presAssocID="{C1C746AF-2E09-4BBC-9AF0-169A2DD0DFE3}" presName="iconRect" presStyleLbl="node1" presStyleIdx="1" presStyleCnt="2"/>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lenco di controllo con riempimento a tinta unita"/>
        </a:ext>
      </dgm:extLst>
    </dgm:pt>
    <dgm:pt modelId="{AD204702-C91B-44B1-8755-2B8D65D5FCDE}" type="pres">
      <dgm:prSet presAssocID="{C1C746AF-2E09-4BBC-9AF0-169A2DD0DFE3}" presName="spaceRect" presStyleCnt="0"/>
      <dgm:spPr/>
    </dgm:pt>
    <dgm:pt modelId="{1CFD8B74-3806-4913-BB7C-0ACC50F611A0}" type="pres">
      <dgm:prSet presAssocID="{C1C746AF-2E09-4BBC-9AF0-169A2DD0DFE3}" presName="parTx" presStyleLbl="revTx" presStyleIdx="1" presStyleCnt="2" custLinFactNeighborX="0" custLinFactNeighborY="492">
        <dgm:presLayoutVars>
          <dgm:chMax val="0"/>
          <dgm:chPref val="0"/>
        </dgm:presLayoutVars>
      </dgm:prSet>
      <dgm:spPr/>
    </dgm:pt>
  </dgm:ptLst>
  <dgm:cxnLst>
    <dgm:cxn modelId="{F1998C1B-8065-4E45-B84C-472A77FB1387}" type="presOf" srcId="{C1C746AF-2E09-4BBC-9AF0-169A2DD0DFE3}" destId="{1CFD8B74-3806-4913-BB7C-0ACC50F611A0}" srcOrd="0" destOrd="0" presId="urn:microsoft.com/office/officeart/2018/2/layout/IconVerticalSolidList"/>
    <dgm:cxn modelId="{E879F186-DF78-4D72-AD0A-76A30F3F1DB4}" srcId="{9B4958BE-7F37-4647-B9CD-BE5D9536ED2F}" destId="{0FDDFBD8-756B-4844-B3BC-D6BDF78FBD17}" srcOrd="0" destOrd="0" parTransId="{1A89814F-6386-48ED-A5DF-331F304EB231}" sibTransId="{F8F3252B-533C-49C1-AB5E-7F820AABB291}"/>
    <dgm:cxn modelId="{45D43C8A-A937-4C6B-A59A-B5A96969EC1E}" type="presOf" srcId="{0FDDFBD8-756B-4844-B3BC-D6BDF78FBD17}" destId="{EE68E165-77B8-4BDA-82AA-82D914BDAF8F}" srcOrd="0" destOrd="0" presId="urn:microsoft.com/office/officeart/2018/2/layout/IconVerticalSolidList"/>
    <dgm:cxn modelId="{4F97CE96-7A1E-497B-B752-E51F4051D23B}" srcId="{9B4958BE-7F37-4647-B9CD-BE5D9536ED2F}" destId="{C1C746AF-2E09-4BBC-9AF0-169A2DD0DFE3}" srcOrd="1" destOrd="0" parTransId="{943EB71D-5090-4387-B8F7-ACBD3EDEB896}" sibTransId="{704D4971-94C1-4B32-913B-8B7719006D61}"/>
    <dgm:cxn modelId="{270BB7FA-AC96-47B4-9876-D773A8E519B9}" type="presOf" srcId="{9B4958BE-7F37-4647-B9CD-BE5D9536ED2F}" destId="{3C250DBD-9364-467A-AE8F-F289CF407CDB}" srcOrd="0" destOrd="0" presId="urn:microsoft.com/office/officeart/2018/2/layout/IconVerticalSolidList"/>
    <dgm:cxn modelId="{3E378BB0-DC76-417D-9964-8953724659DC}" type="presParOf" srcId="{3C250DBD-9364-467A-AE8F-F289CF407CDB}" destId="{EED616C7-887F-4F9C-8C3D-4DED1C183316}" srcOrd="0" destOrd="0" presId="urn:microsoft.com/office/officeart/2018/2/layout/IconVerticalSolidList"/>
    <dgm:cxn modelId="{4BABFFD9-6606-45C4-BA96-949F74586E73}" type="presParOf" srcId="{EED616C7-887F-4F9C-8C3D-4DED1C183316}" destId="{04E961EC-C1F7-4A7F-BDE4-249277314A69}" srcOrd="0" destOrd="0" presId="urn:microsoft.com/office/officeart/2018/2/layout/IconVerticalSolidList"/>
    <dgm:cxn modelId="{E618032A-2B26-45E4-B334-FC0685B919D2}" type="presParOf" srcId="{EED616C7-887F-4F9C-8C3D-4DED1C183316}" destId="{9760753D-E4B3-4ECE-BECB-E94974448001}" srcOrd="1" destOrd="0" presId="urn:microsoft.com/office/officeart/2018/2/layout/IconVerticalSolidList"/>
    <dgm:cxn modelId="{F217C28A-5EBD-48F7-B8BD-3C64AAC8923B}" type="presParOf" srcId="{EED616C7-887F-4F9C-8C3D-4DED1C183316}" destId="{7A1D9192-43EB-4D29-9EAD-7124BD213D75}" srcOrd="2" destOrd="0" presId="urn:microsoft.com/office/officeart/2018/2/layout/IconVerticalSolidList"/>
    <dgm:cxn modelId="{BC6271AD-3697-43CF-A509-080AD4AC411B}" type="presParOf" srcId="{EED616C7-887F-4F9C-8C3D-4DED1C183316}" destId="{EE68E165-77B8-4BDA-82AA-82D914BDAF8F}" srcOrd="3" destOrd="0" presId="urn:microsoft.com/office/officeart/2018/2/layout/IconVerticalSolidList"/>
    <dgm:cxn modelId="{B6B48AEE-D11A-442B-A733-DF06162D9983}" type="presParOf" srcId="{3C250DBD-9364-467A-AE8F-F289CF407CDB}" destId="{A818944D-5A32-4B42-AAF1-51F8844B8DED}" srcOrd="1" destOrd="0" presId="urn:microsoft.com/office/officeart/2018/2/layout/IconVerticalSolidList"/>
    <dgm:cxn modelId="{EA948290-4DBD-4C31-A0BB-A7D75AB68A83}" type="presParOf" srcId="{3C250DBD-9364-467A-AE8F-F289CF407CDB}" destId="{E873B43D-6DE7-48E7-ADF3-528EB4B36A17}" srcOrd="2" destOrd="0" presId="urn:microsoft.com/office/officeart/2018/2/layout/IconVerticalSolidList"/>
    <dgm:cxn modelId="{F5D4F7F2-160E-44B2-BCE0-AB7B9529D642}" type="presParOf" srcId="{E873B43D-6DE7-48E7-ADF3-528EB4B36A17}" destId="{EC4917FC-D299-4F3C-8706-47C3002B7AE3}" srcOrd="0" destOrd="0" presId="urn:microsoft.com/office/officeart/2018/2/layout/IconVerticalSolidList"/>
    <dgm:cxn modelId="{97418793-9DAC-4392-85DC-6062A8A687B2}" type="presParOf" srcId="{E873B43D-6DE7-48E7-ADF3-528EB4B36A17}" destId="{E4AF9DD7-6BFA-435D-9D58-3252D19C345E}" srcOrd="1" destOrd="0" presId="urn:microsoft.com/office/officeart/2018/2/layout/IconVerticalSolidList"/>
    <dgm:cxn modelId="{90BDA979-C5C3-453B-A212-BD74E6806464}" type="presParOf" srcId="{E873B43D-6DE7-48E7-ADF3-528EB4B36A17}" destId="{AD204702-C91B-44B1-8755-2B8D65D5FCDE}" srcOrd="2" destOrd="0" presId="urn:microsoft.com/office/officeart/2018/2/layout/IconVerticalSolidList"/>
    <dgm:cxn modelId="{84D45FBE-28E3-4C76-8821-2B82923C68AF}" type="presParOf" srcId="{E873B43D-6DE7-48E7-ADF3-528EB4B36A17}" destId="{1CFD8B74-3806-4913-BB7C-0ACC50F611A0}" srcOrd="3" destOrd="0" presId="urn:microsoft.com/office/officeart/2018/2/layout/IconVerticalSolid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961EC-C1F7-4A7F-BDE4-249277314A69}">
      <dsp:nvSpPr>
        <dsp:cNvPr id="0" name=""/>
        <dsp:cNvSpPr/>
      </dsp:nvSpPr>
      <dsp:spPr>
        <a:xfrm>
          <a:off x="0" y="161424"/>
          <a:ext cx="10620552" cy="1387389"/>
        </a:xfrm>
        <a:prstGeom prst="roundRect">
          <a:avLst>
            <a:gd name="adj" fmla="val 10000"/>
          </a:avLst>
        </a:prstGeom>
        <a:solidFill>
          <a:schemeClr val="accent2">
            <a:tint val="4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9760753D-E4B3-4ECE-BECB-E94974448001}">
      <dsp:nvSpPr>
        <dsp:cNvPr id="0" name=""/>
        <dsp:cNvSpPr/>
      </dsp:nvSpPr>
      <dsp:spPr>
        <a:xfrm>
          <a:off x="419685" y="390884"/>
          <a:ext cx="763064" cy="763064"/>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68E165-77B8-4BDA-82AA-82D914BDAF8F}">
      <dsp:nvSpPr>
        <dsp:cNvPr id="0" name=""/>
        <dsp:cNvSpPr/>
      </dsp:nvSpPr>
      <dsp:spPr>
        <a:xfrm>
          <a:off x="1270956" y="152908"/>
          <a:ext cx="9017370" cy="1387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832" tIns="146832" rIns="146832" bIns="146832" numCol="1" spcCol="1270" anchor="ctr" anchorCtr="0">
          <a:noAutofit/>
        </a:bodyPr>
        <a:lstStyle/>
        <a:p>
          <a:pPr marL="0" lvl="0" indent="0" algn="just" defTabSz="577850">
            <a:lnSpc>
              <a:spcPct val="90000"/>
            </a:lnSpc>
            <a:spcBef>
              <a:spcPct val="0"/>
            </a:spcBef>
            <a:spcAft>
              <a:spcPct val="35000"/>
            </a:spcAft>
            <a:buNone/>
          </a:pPr>
          <a:r>
            <a:rPr lang="it-IT" sz="1300" b="1" i="0" kern="1200" baseline="0" dirty="0">
              <a:latin typeface="Verdana" panose="020B0604030504040204" pitchFamily="34" charset="0"/>
              <a:ea typeface="Verdana" panose="020B0604030504040204" pitchFamily="34" charset="0"/>
            </a:rPr>
            <a:t>Per micro-formazione (o </a:t>
          </a:r>
          <a:r>
            <a:rPr lang="it-IT" sz="1300" b="1" i="1" kern="1200" baseline="0" dirty="0" err="1">
              <a:latin typeface="Verdana" panose="020B0604030504040204" pitchFamily="34" charset="0"/>
              <a:ea typeface="Verdana" panose="020B0604030504040204" pitchFamily="34" charset="0"/>
            </a:rPr>
            <a:t>microlearning</a:t>
          </a:r>
          <a:r>
            <a:rPr lang="it-IT" sz="1300" b="1" i="0" kern="1200" baseline="0" dirty="0">
              <a:latin typeface="Verdana" panose="020B0604030504040204" pitchFamily="34" charset="0"/>
              <a:ea typeface="Verdana" panose="020B0604030504040204" pitchFamily="34" charset="0"/>
            </a:rPr>
            <a:t>) </a:t>
          </a:r>
          <a:r>
            <a:rPr lang="it-IT" sz="1300" b="0" i="0" kern="1200" baseline="0" dirty="0">
              <a:latin typeface="Verdana" panose="020B0604030504040204" pitchFamily="34" charset="0"/>
              <a:ea typeface="Verdana" panose="020B0604030504040204" pitchFamily="34" charset="0"/>
            </a:rPr>
            <a:t>si intende l’erogazione nell’anno di contenuti formativi strutturati in micro-lezioni della durata </a:t>
          </a:r>
          <a:r>
            <a:rPr lang="it-IT" sz="1300" b="0" i="0" u="sng" kern="1200" baseline="0" dirty="0">
              <a:latin typeface="Verdana" panose="020B0604030504040204" pitchFamily="34" charset="0"/>
              <a:ea typeface="Verdana" panose="020B0604030504040204" pitchFamily="34" charset="0"/>
            </a:rPr>
            <a:t>di pochi minuti (fino ad un massimo di quindici minuti), somministrate più volte durante l’anno con un intervallo minimo di 15 giorni le une dalle altre</a:t>
          </a:r>
          <a:r>
            <a:rPr lang="it-IT" sz="1300" b="0" i="0" kern="1200" baseline="0" dirty="0">
              <a:latin typeface="Verdana" panose="020B0604030504040204" pitchFamily="34" charset="0"/>
              <a:ea typeface="Verdana" panose="020B0604030504040204" pitchFamily="34" charset="0"/>
            </a:rPr>
            <a:t>, attraverso video resi disponibili ai lavoratori su apparati elettronici in aree comuni aziendali o su dispositivi in uso da parte dei singoli lavoratori. Ai fini dell’attuazione dell’intervento, la micro-formazione deve essere finalizzata a richiamare e rinforzare i contenuti dei corsi di formazione obbligatori frequentati dai lavoratori nell’anno o nell’anno precedente.</a:t>
          </a:r>
          <a:endParaRPr lang="en-US" sz="1300" kern="1200" dirty="0">
            <a:latin typeface="Verdana" panose="020B0604030504040204" pitchFamily="34" charset="0"/>
            <a:ea typeface="Verdana" panose="020B0604030504040204" pitchFamily="34" charset="0"/>
          </a:endParaRPr>
        </a:p>
      </dsp:txBody>
      <dsp:txXfrm>
        <a:off x="1270956" y="152908"/>
        <a:ext cx="9017370" cy="1387389"/>
      </dsp:txXfrm>
    </dsp:sp>
    <dsp:sp modelId="{EC4917FC-D299-4F3C-8706-47C3002B7AE3}">
      <dsp:nvSpPr>
        <dsp:cNvPr id="0" name=""/>
        <dsp:cNvSpPr/>
      </dsp:nvSpPr>
      <dsp:spPr>
        <a:xfrm>
          <a:off x="0" y="1848788"/>
          <a:ext cx="10620552" cy="1293844"/>
        </a:xfrm>
        <a:prstGeom prst="roundRect">
          <a:avLst>
            <a:gd name="adj" fmla="val 10000"/>
          </a:avLst>
        </a:prstGeom>
        <a:solidFill>
          <a:schemeClr val="accent2">
            <a:tint val="4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E4AF9DD7-6BFA-435D-9D58-3252D19C345E}">
      <dsp:nvSpPr>
        <dsp:cNvPr id="0" name=""/>
        <dsp:cNvSpPr/>
      </dsp:nvSpPr>
      <dsp:spPr>
        <a:xfrm>
          <a:off x="419685" y="2019559"/>
          <a:ext cx="763064" cy="763064"/>
        </a:xfrm>
        <a:prstGeom prst="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FD8B74-3806-4913-BB7C-0ACC50F611A0}">
      <dsp:nvSpPr>
        <dsp:cNvPr id="0" name=""/>
        <dsp:cNvSpPr/>
      </dsp:nvSpPr>
      <dsp:spPr>
        <a:xfrm>
          <a:off x="1379255" y="1772746"/>
          <a:ext cx="9017370" cy="1387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832" tIns="146832" rIns="146832" bIns="146832" numCol="1" spcCol="1270" anchor="ctr" anchorCtr="0">
          <a:noAutofit/>
        </a:bodyPr>
        <a:lstStyle/>
        <a:p>
          <a:pPr marL="0" lvl="0" indent="0" algn="just" defTabSz="577850">
            <a:lnSpc>
              <a:spcPct val="90000"/>
            </a:lnSpc>
            <a:spcBef>
              <a:spcPct val="0"/>
            </a:spcBef>
            <a:spcAft>
              <a:spcPct val="35000"/>
            </a:spcAft>
            <a:buNone/>
          </a:pPr>
          <a:r>
            <a:rPr lang="it-IT" sz="1300" b="0" i="0" kern="1200" baseline="0" dirty="0">
              <a:latin typeface="Verdana" panose="020B0604030504040204" pitchFamily="34" charset="0"/>
              <a:ea typeface="Verdana" panose="020B0604030504040204" pitchFamily="34" charset="0"/>
            </a:rPr>
            <a:t>Ai fini dell’attuazione dell’intervento, la micro-formazione deve essere finalizzata a richiamare e </a:t>
          </a:r>
          <a:r>
            <a:rPr lang="it-IT" sz="1300" b="0" i="0" u="sng" kern="1200" baseline="0" dirty="0">
              <a:latin typeface="Verdana" panose="020B0604030504040204" pitchFamily="34" charset="0"/>
              <a:ea typeface="Verdana" panose="020B0604030504040204" pitchFamily="34" charset="0"/>
            </a:rPr>
            <a:t>rinforzare i contenuti dei corsi di formazione obbligatori frequentati dai lavoratori nel medesimo anno o nell’anno precedente</a:t>
          </a:r>
          <a:r>
            <a:rPr lang="it-IT" sz="1300" b="0" i="0" kern="1200" baseline="0" dirty="0">
              <a:latin typeface="Verdana" panose="020B0604030504040204" pitchFamily="34" charset="0"/>
              <a:ea typeface="Verdana" panose="020B0604030504040204" pitchFamily="34" charset="0"/>
            </a:rPr>
            <a:t>. 	</a:t>
          </a:r>
          <a:endParaRPr lang="en-US" sz="1300" kern="1200" dirty="0">
            <a:latin typeface="Verdana" panose="020B0604030504040204" pitchFamily="34" charset="0"/>
            <a:ea typeface="Verdana" panose="020B0604030504040204" pitchFamily="34" charset="0"/>
          </a:endParaRPr>
        </a:p>
      </dsp:txBody>
      <dsp:txXfrm>
        <a:off x="1379255" y="1772746"/>
        <a:ext cx="9017370" cy="13873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961EC-C1F7-4A7F-BDE4-249277314A69}">
      <dsp:nvSpPr>
        <dsp:cNvPr id="0" name=""/>
        <dsp:cNvSpPr/>
      </dsp:nvSpPr>
      <dsp:spPr>
        <a:xfrm>
          <a:off x="0" y="171314"/>
          <a:ext cx="10290864" cy="15327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60753D-E4B3-4ECE-BECB-E94974448001}">
      <dsp:nvSpPr>
        <dsp:cNvPr id="0" name=""/>
        <dsp:cNvSpPr/>
      </dsp:nvSpPr>
      <dsp:spPr>
        <a:xfrm>
          <a:off x="463645" y="346559"/>
          <a:ext cx="842991" cy="842991"/>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68E165-77B8-4BDA-82AA-82D914BDAF8F}">
      <dsp:nvSpPr>
        <dsp:cNvPr id="0" name=""/>
        <dsp:cNvSpPr/>
      </dsp:nvSpPr>
      <dsp:spPr>
        <a:xfrm>
          <a:off x="1417333" y="276973"/>
          <a:ext cx="8455873" cy="1532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212" tIns="162212" rIns="162212" bIns="162212" numCol="1" spcCol="1270" anchor="ctr" anchorCtr="0">
          <a:noAutofit/>
        </a:bodyPr>
        <a:lstStyle/>
        <a:p>
          <a:pPr marL="0" lvl="0" indent="0" algn="just" defTabSz="600075">
            <a:lnSpc>
              <a:spcPct val="100000"/>
            </a:lnSpc>
            <a:spcBef>
              <a:spcPct val="0"/>
            </a:spcBef>
            <a:spcAft>
              <a:spcPts val="0"/>
            </a:spcAft>
            <a:buNone/>
          </a:pPr>
          <a:r>
            <a:rPr lang="it-IT" sz="1350" b="0" i="0" kern="1200" baseline="0" dirty="0">
              <a:latin typeface="Verdana" panose="020B0604030504040204" pitchFamily="34" charset="0"/>
              <a:ea typeface="Verdana" panose="020B0604030504040204" pitchFamily="34" charset="0"/>
            </a:rPr>
            <a:t>L’intervento è pluriennale (P) e può essere selezionato per non più di tre anni, presentando ogni anno apposita domanda</a:t>
          </a:r>
        </a:p>
        <a:p>
          <a:pPr marL="0" lvl="0" indent="0" algn="just" defTabSz="600075">
            <a:lnSpc>
              <a:spcPct val="100000"/>
            </a:lnSpc>
            <a:spcBef>
              <a:spcPct val="0"/>
            </a:spcBef>
            <a:spcAft>
              <a:spcPts val="0"/>
            </a:spcAft>
            <a:buNone/>
          </a:pPr>
          <a:r>
            <a:rPr lang="it-IT" sz="1350" b="0" i="0" kern="1200" baseline="0" dirty="0">
              <a:latin typeface="Verdana" panose="020B0604030504040204" pitchFamily="34" charset="0"/>
              <a:ea typeface="Verdana" panose="020B0604030504040204" pitchFamily="34" charset="0"/>
            </a:rPr>
            <a:t>Per il corso di addetto antincendio il docente deve avere i requisiti del DM 02/09/2021</a:t>
          </a:r>
        </a:p>
        <a:p>
          <a:pPr marL="0" lvl="0" indent="0" algn="just" defTabSz="600075">
            <a:lnSpc>
              <a:spcPct val="100000"/>
            </a:lnSpc>
            <a:spcBef>
              <a:spcPct val="0"/>
            </a:spcBef>
            <a:spcAft>
              <a:spcPts val="0"/>
            </a:spcAft>
            <a:buNone/>
          </a:pPr>
          <a:r>
            <a:rPr lang="it-IT" sz="1350" b="0" i="0" kern="1200" baseline="0" dirty="0">
              <a:latin typeface="Verdana" panose="020B0604030504040204" pitchFamily="34" charset="0"/>
              <a:ea typeface="Verdana" panose="020B0604030504040204" pitchFamily="34" charset="0"/>
            </a:rPr>
            <a:t>Per il corso di addetto al primo soccorso il docente deve essere un medico</a:t>
          </a:r>
        </a:p>
        <a:p>
          <a:pPr marL="0" lvl="0" indent="0" algn="just" defTabSz="600075">
            <a:lnSpc>
              <a:spcPct val="100000"/>
            </a:lnSpc>
            <a:spcBef>
              <a:spcPct val="0"/>
            </a:spcBef>
            <a:spcAft>
              <a:spcPts val="0"/>
            </a:spcAft>
            <a:buNone/>
          </a:pPr>
          <a:r>
            <a:rPr lang="it-IT" sz="1350" b="0" i="0" kern="1200" baseline="0" dirty="0">
              <a:latin typeface="Verdana" panose="020B0604030504040204" pitchFamily="34" charset="0"/>
              <a:ea typeface="Verdana" panose="020B0604030504040204" pitchFamily="34" charset="0"/>
            </a:rPr>
            <a:t>Per il corso di addetto alla rianimazione cardiopolmonare il docente deve avere specifici requisiti</a:t>
          </a:r>
        </a:p>
        <a:p>
          <a:pPr marL="0" lvl="0" indent="0" algn="just" defTabSz="600075">
            <a:lnSpc>
              <a:spcPct val="100000"/>
            </a:lnSpc>
            <a:spcBef>
              <a:spcPct val="0"/>
            </a:spcBef>
            <a:spcAft>
              <a:spcPct val="35000"/>
            </a:spcAft>
            <a:buNone/>
          </a:pPr>
          <a:endParaRPr lang="en-US" sz="1600" kern="1200" dirty="0">
            <a:latin typeface="Verdana" panose="020B0604030504040204" pitchFamily="34" charset="0"/>
            <a:ea typeface="Verdana" panose="020B0604030504040204" pitchFamily="34" charset="0"/>
          </a:endParaRPr>
        </a:p>
      </dsp:txBody>
      <dsp:txXfrm>
        <a:off x="1417333" y="276973"/>
        <a:ext cx="8455873" cy="1532711"/>
      </dsp:txXfrm>
    </dsp:sp>
    <dsp:sp modelId="{EC4917FC-D299-4F3C-8706-47C3002B7AE3}">
      <dsp:nvSpPr>
        <dsp:cNvPr id="0" name=""/>
        <dsp:cNvSpPr/>
      </dsp:nvSpPr>
      <dsp:spPr>
        <a:xfrm>
          <a:off x="0" y="2204022"/>
          <a:ext cx="10290864" cy="1247719"/>
        </a:xfrm>
        <a:prstGeom prst="roundRect">
          <a:avLst>
            <a:gd name="adj" fmla="val 10000"/>
          </a:avLst>
        </a:prstGeom>
        <a:solidFill>
          <a:schemeClr val="accent2">
            <a:tint val="4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E4AF9DD7-6BFA-435D-9D58-3252D19C345E}">
      <dsp:nvSpPr>
        <dsp:cNvPr id="0" name=""/>
        <dsp:cNvSpPr/>
      </dsp:nvSpPr>
      <dsp:spPr>
        <a:xfrm>
          <a:off x="463645" y="2119695"/>
          <a:ext cx="842991" cy="842991"/>
        </a:xfrm>
        <a:prstGeom prst="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FD8B74-3806-4913-BB7C-0ACC50F611A0}">
      <dsp:nvSpPr>
        <dsp:cNvPr id="0" name=""/>
        <dsp:cNvSpPr/>
      </dsp:nvSpPr>
      <dsp:spPr>
        <a:xfrm>
          <a:off x="1605561" y="1919030"/>
          <a:ext cx="8455873" cy="1532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212" tIns="162212" rIns="162212" bIns="162212" numCol="1" spcCol="1270" anchor="ctr" anchorCtr="0">
          <a:noAutofit/>
        </a:bodyPr>
        <a:lstStyle/>
        <a:p>
          <a:pPr marL="0" lvl="0" indent="0" algn="l" defTabSz="711200">
            <a:lnSpc>
              <a:spcPct val="100000"/>
            </a:lnSpc>
            <a:spcBef>
              <a:spcPct val="0"/>
            </a:spcBef>
            <a:spcAft>
              <a:spcPts val="0"/>
            </a:spcAft>
            <a:buNone/>
          </a:pPr>
          <a:r>
            <a:rPr lang="it-IT" sz="1350" b="0" i="0" kern="1200" baseline="0" dirty="0">
              <a:solidFill>
                <a:srgbClr val="000000">
                  <a:hueOff val="0"/>
                  <a:satOff val="0"/>
                  <a:lumOff val="0"/>
                  <a:alphaOff val="0"/>
                </a:srgbClr>
              </a:solidFill>
              <a:latin typeface="Verdana" panose="020B0604030504040204" pitchFamily="34" charset="0"/>
              <a:ea typeface="Verdana" panose="020B0604030504040204" pitchFamily="34" charset="0"/>
              <a:cs typeface="+mn-cs"/>
            </a:rPr>
            <a:t>1. Contratto stipulato nel 2026 fra l’azienda e la ditta di formazione</a:t>
          </a:r>
        </a:p>
        <a:p>
          <a:pPr marL="0" lvl="0" indent="0" algn="l" defTabSz="711200">
            <a:lnSpc>
              <a:spcPct val="100000"/>
            </a:lnSpc>
            <a:spcBef>
              <a:spcPct val="0"/>
            </a:spcBef>
            <a:spcAft>
              <a:spcPts val="0"/>
            </a:spcAft>
            <a:buNone/>
          </a:pPr>
          <a:r>
            <a:rPr lang="it-IT" sz="1350" b="0" i="0" kern="1200" baseline="0" dirty="0">
              <a:solidFill>
                <a:srgbClr val="000000">
                  <a:hueOff val="0"/>
                  <a:satOff val="0"/>
                  <a:lumOff val="0"/>
                  <a:alphaOff val="0"/>
                </a:srgbClr>
              </a:solidFill>
              <a:latin typeface="Verdana" panose="020B0604030504040204" pitchFamily="34" charset="0"/>
              <a:ea typeface="Verdana" panose="020B0604030504040204" pitchFamily="34" charset="0"/>
              <a:cs typeface="+mn-cs"/>
            </a:rPr>
            <a:t>2. Elenco dei dipendenti e registro della formazione</a:t>
          </a:r>
        </a:p>
        <a:p>
          <a:pPr marL="0" lvl="0" indent="0" algn="l" defTabSz="711200">
            <a:lnSpc>
              <a:spcPct val="100000"/>
            </a:lnSpc>
            <a:spcBef>
              <a:spcPct val="0"/>
            </a:spcBef>
            <a:spcAft>
              <a:spcPts val="0"/>
            </a:spcAft>
            <a:buNone/>
          </a:pPr>
          <a:r>
            <a:rPr lang="it-IT" sz="1350" b="0" i="0" kern="1200" baseline="0" dirty="0">
              <a:solidFill>
                <a:srgbClr val="000000">
                  <a:hueOff val="0"/>
                  <a:satOff val="0"/>
                  <a:lumOff val="0"/>
                  <a:alphaOff val="0"/>
                </a:srgbClr>
              </a:solidFill>
              <a:latin typeface="Verdana" panose="020B0604030504040204" pitchFamily="34" charset="0"/>
              <a:ea typeface="Verdana" panose="020B0604030504040204" pitchFamily="34" charset="0"/>
              <a:cs typeface="+mn-cs"/>
            </a:rPr>
            <a:t>3. Qualifica del personale docente</a:t>
          </a:r>
        </a:p>
      </dsp:txBody>
      <dsp:txXfrm>
        <a:off x="1605561" y="1919030"/>
        <a:ext cx="8455873" cy="15327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961EC-C1F7-4A7F-BDE4-249277314A69}">
      <dsp:nvSpPr>
        <dsp:cNvPr id="0" name=""/>
        <dsp:cNvSpPr/>
      </dsp:nvSpPr>
      <dsp:spPr>
        <a:xfrm>
          <a:off x="0" y="245698"/>
          <a:ext cx="11003797" cy="1388126"/>
        </a:xfrm>
        <a:prstGeom prst="roundRect">
          <a:avLst>
            <a:gd name="adj" fmla="val 10000"/>
          </a:avLst>
        </a:prstGeom>
        <a:solidFill>
          <a:schemeClr val="accent1">
            <a:tint val="4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9760753D-E4B3-4ECE-BECB-E94974448001}">
      <dsp:nvSpPr>
        <dsp:cNvPr id="0" name=""/>
        <dsp:cNvSpPr/>
      </dsp:nvSpPr>
      <dsp:spPr>
        <a:xfrm>
          <a:off x="413419" y="675114"/>
          <a:ext cx="764215" cy="763469"/>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68E165-77B8-4BDA-82AA-82D914BDAF8F}">
      <dsp:nvSpPr>
        <dsp:cNvPr id="0" name=""/>
        <dsp:cNvSpPr/>
      </dsp:nvSpPr>
      <dsp:spPr>
        <a:xfrm>
          <a:off x="1607169" y="245698"/>
          <a:ext cx="9396627" cy="1389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054" tIns="147054" rIns="147054" bIns="147054" numCol="1" spcCol="1270" anchor="ctr" anchorCtr="0">
          <a:noAutofit/>
        </a:bodyPr>
        <a:lstStyle/>
        <a:p>
          <a:pPr marL="0" lvl="0" indent="0" algn="l" defTabSz="533400">
            <a:lnSpc>
              <a:spcPct val="150000"/>
            </a:lnSpc>
            <a:spcBef>
              <a:spcPct val="0"/>
            </a:spcBef>
            <a:spcAft>
              <a:spcPct val="35000"/>
            </a:spcAft>
            <a:buNone/>
          </a:pPr>
          <a:r>
            <a:rPr lang="it-IT" sz="1200" b="0" i="0" kern="1200" baseline="0" dirty="0">
              <a:latin typeface="Verdana" panose="020B0604030504040204" pitchFamily="34" charset="0"/>
              <a:ea typeface="Verdana" panose="020B0604030504040204" pitchFamily="34" charset="0"/>
            </a:rPr>
            <a:t>I "fumi freddi" si riferiscono a fumi con temperature inferiori a 72°C. essi, dunque, non raggiungono temperature sufficienti a far attivare dispositivi di sicurezza quali i </a:t>
          </a:r>
          <a:r>
            <a:rPr lang="it-IT" sz="1200" b="0" i="0" kern="1200" baseline="0" dirty="0" err="1">
              <a:latin typeface="Verdana" panose="020B0604030504040204" pitchFamily="34" charset="0"/>
              <a:ea typeface="Verdana" panose="020B0604030504040204" pitchFamily="34" charset="0"/>
            </a:rPr>
            <a:t>termofusibili</a:t>
          </a:r>
          <a:r>
            <a:rPr lang="it-IT" sz="1200" b="0" i="0" kern="1200" baseline="0" dirty="0">
              <a:latin typeface="Verdana" panose="020B0604030504040204" pitchFamily="34" charset="0"/>
              <a:ea typeface="Verdana" panose="020B0604030504040204" pitchFamily="34" charset="0"/>
            </a:rPr>
            <a:t> o le ampolle termiche e innescare la risposta antincendio. I fumi freddi generalmente provengono da materiali che bruciano lentamente o da fenomeni di decomposizione termica in ambienti non ancora esposti direttamente alle fiamme</a:t>
          </a:r>
          <a:endParaRPr lang="en-US" sz="1200" kern="1200" dirty="0">
            <a:latin typeface="Verdana" panose="020B0604030504040204" pitchFamily="34" charset="0"/>
            <a:ea typeface="Verdana" panose="020B0604030504040204" pitchFamily="34" charset="0"/>
          </a:endParaRPr>
        </a:p>
      </dsp:txBody>
      <dsp:txXfrm>
        <a:off x="1607169" y="245698"/>
        <a:ext cx="9396627" cy="1389482"/>
      </dsp:txXfrm>
    </dsp:sp>
    <dsp:sp modelId="{EC4917FC-D299-4F3C-8706-47C3002B7AE3}">
      <dsp:nvSpPr>
        <dsp:cNvPr id="0" name=""/>
        <dsp:cNvSpPr/>
      </dsp:nvSpPr>
      <dsp:spPr>
        <a:xfrm>
          <a:off x="0" y="1900566"/>
          <a:ext cx="11003797" cy="1388126"/>
        </a:xfrm>
        <a:prstGeom prst="roundRect">
          <a:avLst>
            <a:gd name="adj" fmla="val 10000"/>
          </a:avLst>
        </a:prstGeom>
        <a:solidFill>
          <a:schemeClr val="accent1">
            <a:tint val="4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E4AF9DD7-6BFA-435D-9D58-3252D19C345E}">
      <dsp:nvSpPr>
        <dsp:cNvPr id="0" name=""/>
        <dsp:cNvSpPr/>
      </dsp:nvSpPr>
      <dsp:spPr>
        <a:xfrm>
          <a:off x="419908" y="2212534"/>
          <a:ext cx="764215" cy="763469"/>
        </a:xfrm>
        <a:prstGeom prst="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FD8B74-3806-4913-BB7C-0ACC50F611A0}">
      <dsp:nvSpPr>
        <dsp:cNvPr id="0" name=""/>
        <dsp:cNvSpPr/>
      </dsp:nvSpPr>
      <dsp:spPr>
        <a:xfrm>
          <a:off x="1604031" y="1907041"/>
          <a:ext cx="9396627" cy="1389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054" tIns="147054" rIns="147054" bIns="147054" numCol="1" spcCol="1270" anchor="ctr" anchorCtr="0">
          <a:noAutofit/>
        </a:bodyPr>
        <a:lstStyle/>
        <a:p>
          <a:pPr marL="0" lvl="0" indent="0" algn="l" defTabSz="622300">
            <a:lnSpc>
              <a:spcPct val="100000"/>
            </a:lnSpc>
            <a:spcBef>
              <a:spcPct val="0"/>
            </a:spcBef>
            <a:spcAft>
              <a:spcPct val="35000"/>
            </a:spcAft>
            <a:buNone/>
            <a:tabLst>
              <a:tab pos="360363" algn="l"/>
            </a:tabLst>
          </a:pPr>
          <a:r>
            <a:rPr lang="it-IT" sz="1400" b="0" i="0" kern="1200" baseline="0" dirty="0"/>
            <a:t>1.	Descrizione sintetica dell’intervento firmata dal datore di lavoro con data precedente a quella di 	presentazione 	della 	domanda</a:t>
          </a:r>
        </a:p>
        <a:p>
          <a:pPr marL="0" lvl="0" indent="0" algn="l" defTabSz="622300">
            <a:lnSpc>
              <a:spcPct val="100000"/>
            </a:lnSpc>
            <a:spcBef>
              <a:spcPct val="0"/>
            </a:spcBef>
            <a:spcAft>
              <a:spcPct val="35000"/>
            </a:spcAft>
            <a:buNone/>
            <a:tabLst>
              <a:tab pos="360363" algn="l"/>
            </a:tabLst>
          </a:pPr>
          <a:r>
            <a:rPr lang="it-IT" sz="1400" b="0" i="0" kern="1200" baseline="0" dirty="0"/>
            <a:t>2.	Fatture di acquisto e/o installazione di serramenti a tenuta di fumi freddi o di Kit atti a rende i serramenti a 	tenuta di 	fumi freddi, emesse nell’anno 2026 di acquisto e fatture di installazione emesse nell’anno 2026</a:t>
          </a:r>
        </a:p>
        <a:p>
          <a:pPr marL="0" lvl="0" indent="0" algn="l" defTabSz="622300">
            <a:lnSpc>
              <a:spcPct val="100000"/>
            </a:lnSpc>
            <a:spcBef>
              <a:spcPct val="0"/>
            </a:spcBef>
            <a:spcAft>
              <a:spcPct val="35000"/>
            </a:spcAft>
            <a:buNone/>
            <a:tabLst>
              <a:tab pos="360363" algn="l"/>
            </a:tabLst>
          </a:pPr>
          <a:r>
            <a:rPr lang="it-IT" sz="1400" b="0" i="0" kern="1200" baseline="0" dirty="0"/>
            <a:t>3.	Certificazione che attesta che gli elementi strutturali acquistati e/o installati sono a tenuta di fumi freddi</a:t>
          </a:r>
          <a:endParaRPr lang="en-US" sz="1400" kern="1200" dirty="0"/>
        </a:p>
      </dsp:txBody>
      <dsp:txXfrm>
        <a:off x="1604031" y="1907041"/>
        <a:ext cx="9396627" cy="138948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45659" cy="498056"/>
          </a:xfrm>
          <a:prstGeom prst="rect">
            <a:avLst/>
          </a:prstGeom>
        </p:spPr>
        <p:txBody>
          <a:bodyPr vert="horz" lIns="91726" tIns="45863" rIns="91726" bIns="45863" rtlCol="0"/>
          <a:lstStyle>
            <a:lvl1pPr algn="l">
              <a:defRPr sz="1200"/>
            </a:lvl1pPr>
          </a:lstStyle>
          <a:p>
            <a:endParaRPr lang="it-IT"/>
          </a:p>
        </p:txBody>
      </p:sp>
      <p:sp>
        <p:nvSpPr>
          <p:cNvPr id="3" name="Segnaposto data 2"/>
          <p:cNvSpPr>
            <a:spLocks noGrp="1"/>
          </p:cNvSpPr>
          <p:nvPr>
            <p:ph type="dt" sz="quarter" idx="1"/>
          </p:nvPr>
        </p:nvSpPr>
        <p:spPr>
          <a:xfrm>
            <a:off x="3850445" y="0"/>
            <a:ext cx="2945659" cy="498056"/>
          </a:xfrm>
          <a:prstGeom prst="rect">
            <a:avLst/>
          </a:prstGeom>
        </p:spPr>
        <p:txBody>
          <a:bodyPr vert="horz" lIns="91726" tIns="45863" rIns="91726" bIns="45863" rtlCol="0"/>
          <a:lstStyle>
            <a:lvl1pPr algn="r">
              <a:defRPr sz="1200"/>
            </a:lvl1pPr>
          </a:lstStyle>
          <a:p>
            <a:fld id="{5EB98360-EFA8-8740-9205-F2DE5D87A57F}" type="datetimeFigureOut">
              <a:rPr lang="it-IT" smtClean="0"/>
              <a:t>19/06/2026</a:t>
            </a:fld>
            <a:endParaRPr lang="it-IT"/>
          </a:p>
        </p:txBody>
      </p:sp>
      <p:sp>
        <p:nvSpPr>
          <p:cNvPr id="4" name="Segnaposto piè di pagina 3"/>
          <p:cNvSpPr>
            <a:spLocks noGrp="1"/>
          </p:cNvSpPr>
          <p:nvPr>
            <p:ph type="ftr" sz="quarter" idx="2"/>
          </p:nvPr>
        </p:nvSpPr>
        <p:spPr>
          <a:xfrm>
            <a:off x="1" y="9428588"/>
            <a:ext cx="2945659" cy="498055"/>
          </a:xfrm>
          <a:prstGeom prst="rect">
            <a:avLst/>
          </a:prstGeom>
        </p:spPr>
        <p:txBody>
          <a:bodyPr vert="horz" lIns="91726" tIns="45863" rIns="91726" bIns="45863"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5" y="9428588"/>
            <a:ext cx="2945659" cy="498055"/>
          </a:xfrm>
          <a:prstGeom prst="rect">
            <a:avLst/>
          </a:prstGeom>
        </p:spPr>
        <p:txBody>
          <a:bodyPr vert="horz" lIns="91726" tIns="45863" rIns="91726" bIns="45863" rtlCol="0" anchor="b"/>
          <a:lstStyle>
            <a:lvl1pPr algn="r">
              <a:defRPr sz="1200"/>
            </a:lvl1pPr>
          </a:lstStyle>
          <a:p>
            <a:fld id="{4E5815B1-83EA-5F46-B656-3F7E59852525}" type="slidenum">
              <a:rPr lang="it-IT" smtClean="0"/>
              <a:t>‹N›</a:t>
            </a:fld>
            <a:endParaRPr lang="it-IT"/>
          </a:p>
        </p:txBody>
      </p:sp>
    </p:spTree>
    <p:extLst>
      <p:ext uri="{BB962C8B-B14F-4D97-AF65-F5344CB8AC3E}">
        <p14:creationId xmlns:p14="http://schemas.microsoft.com/office/powerpoint/2010/main" val="87259437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3T11:36:30.462"/>
    </inkml:context>
    <inkml:brush xml:id="br0">
      <inkml:brushProperty name="width" value="0.035" units="cm"/>
      <inkml:brushProperty name="height" value="0.035" units="cm"/>
    </inkml:brush>
  </inkml:definitions>
  <inkml:trace contextRef="#ctx0" brushRef="#br0">0 1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3T11:37:53.464"/>
    </inkml:context>
    <inkml:brush xml:id="br0">
      <inkml:brushProperty name="width" value="0.035" units="cm"/>
      <inkml:brushProperty name="height" value="0.035" units="cm"/>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3T11:37:53.464"/>
    </inkml:context>
    <inkml:brush xml:id="br0">
      <inkml:brushProperty name="width" value="0.035" units="cm"/>
      <inkml:brushProperty name="height" value="0.035" units="cm"/>
    </inkml:brush>
  </inkml:definitions>
  <inkml:trace contextRef="#ctx0" brushRef="#br0">0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3T11:36:30.462"/>
    </inkml:context>
    <inkml:brush xml:id="br0">
      <inkml:brushProperty name="width" value="0.035" units="cm"/>
      <inkml:brushProperty name="height" value="0.035" units="cm"/>
    </inkml:brush>
  </inkml:definitions>
  <inkml:trace contextRef="#ctx0" brushRef="#br0">0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3T11:37:53.464"/>
    </inkml:context>
    <inkml:brush xml:id="br0">
      <inkml:brushProperty name="width" value="0.035" units="cm"/>
      <inkml:brushProperty name="height" value="0.035" units="cm"/>
    </inkml:brush>
  </inkml:definitions>
  <inkml:trace contextRef="#ctx0" brushRef="#br0">0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3T11:36:30.462"/>
    </inkml:context>
    <inkml:brush xml:id="br0">
      <inkml:brushProperty name="width" value="0.035" units="cm"/>
      <inkml:brushProperty name="height" value="0.035" units="cm"/>
    </inkml:brush>
  </inkml:definitions>
  <inkml:trace contextRef="#ctx0" brushRef="#br0">0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3T11:37:53.464"/>
    </inkml:context>
    <inkml:brush xml:id="br0">
      <inkml:brushProperty name="width" value="0.035" units="cm"/>
      <inkml:brushProperty name="height" value="0.035" units="cm"/>
    </inkml:brush>
  </inkml:definitions>
  <inkml:trace contextRef="#ctx0" brushRef="#br0">0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3T11:36:30.462"/>
    </inkml:context>
    <inkml:brush xml:id="br0">
      <inkml:brushProperty name="width" value="0.035" units="cm"/>
      <inkml:brushProperty name="height" value="0.035" units="cm"/>
    </inkml:brush>
  </inkml:definitions>
  <inkml:trace contextRef="#ctx0" brushRef="#br0">0 1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3T11:37:53.464"/>
    </inkml:context>
    <inkml:brush xml:id="br0">
      <inkml:brushProperty name="width" value="0.035" units="cm"/>
      <inkml:brushProperty name="height" value="0.035" units="cm"/>
    </inkml:brush>
  </inkml:definitions>
  <inkml:trace contextRef="#ctx0" brushRef="#br0">0 1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3T11:36:30.462"/>
    </inkml:context>
    <inkml:brush xml:id="br0">
      <inkml:brushProperty name="width" value="0.035" units="cm"/>
      <inkml:brushProperty name="height" value="0.035" units="cm"/>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45659" cy="498056"/>
          </a:xfrm>
          <a:prstGeom prst="rect">
            <a:avLst/>
          </a:prstGeom>
        </p:spPr>
        <p:txBody>
          <a:bodyPr vert="horz" lIns="91726" tIns="45863" rIns="91726" bIns="45863" rtlCol="0"/>
          <a:lstStyle>
            <a:lvl1pPr algn="l">
              <a:defRPr sz="1200"/>
            </a:lvl1pPr>
          </a:lstStyle>
          <a:p>
            <a:endParaRPr lang="it-IT"/>
          </a:p>
        </p:txBody>
      </p:sp>
      <p:sp>
        <p:nvSpPr>
          <p:cNvPr id="3" name="Segnaposto data 2"/>
          <p:cNvSpPr>
            <a:spLocks noGrp="1"/>
          </p:cNvSpPr>
          <p:nvPr>
            <p:ph type="dt" idx="1"/>
          </p:nvPr>
        </p:nvSpPr>
        <p:spPr>
          <a:xfrm>
            <a:off x="3850445" y="0"/>
            <a:ext cx="2945659" cy="498056"/>
          </a:xfrm>
          <a:prstGeom prst="rect">
            <a:avLst/>
          </a:prstGeom>
        </p:spPr>
        <p:txBody>
          <a:bodyPr vert="horz" lIns="91726" tIns="45863" rIns="91726" bIns="45863" rtlCol="0"/>
          <a:lstStyle>
            <a:lvl1pPr algn="r">
              <a:defRPr sz="1200"/>
            </a:lvl1pPr>
          </a:lstStyle>
          <a:p>
            <a:fld id="{3F910EB5-FA97-DC43-A6DA-0CA467BEC713}" type="datetimeFigureOut">
              <a:rPr lang="it-IT" smtClean="0"/>
              <a:t>19/06/2026</a:t>
            </a:fld>
            <a:endParaRPr lang="it-IT"/>
          </a:p>
        </p:txBody>
      </p:sp>
      <p:sp>
        <p:nvSpPr>
          <p:cNvPr id="4" name="Segnaposto immagine diapositiva 3"/>
          <p:cNvSpPr>
            <a:spLocks noGrp="1" noRot="1" noChangeAspect="1"/>
          </p:cNvSpPr>
          <p:nvPr>
            <p:ph type="sldImg" idx="2"/>
          </p:nvPr>
        </p:nvSpPr>
        <p:spPr>
          <a:xfrm>
            <a:off x="422275" y="1241425"/>
            <a:ext cx="5953125" cy="3348038"/>
          </a:xfrm>
          <a:prstGeom prst="rect">
            <a:avLst/>
          </a:prstGeom>
          <a:noFill/>
          <a:ln w="12700">
            <a:solidFill>
              <a:prstClr val="black"/>
            </a:solidFill>
          </a:ln>
        </p:spPr>
        <p:txBody>
          <a:bodyPr vert="horz" lIns="91726" tIns="45863" rIns="91726" bIns="45863" rtlCol="0" anchor="ctr"/>
          <a:lstStyle/>
          <a:p>
            <a:endParaRPr lang="it-IT"/>
          </a:p>
        </p:txBody>
      </p:sp>
      <p:sp>
        <p:nvSpPr>
          <p:cNvPr id="5" name="Segnaposto note 4"/>
          <p:cNvSpPr>
            <a:spLocks noGrp="1"/>
          </p:cNvSpPr>
          <p:nvPr>
            <p:ph type="body" sz="quarter" idx="3"/>
          </p:nvPr>
        </p:nvSpPr>
        <p:spPr>
          <a:xfrm>
            <a:off x="679768" y="4777196"/>
            <a:ext cx="5438140" cy="3908613"/>
          </a:xfrm>
          <a:prstGeom prst="rect">
            <a:avLst/>
          </a:prstGeom>
        </p:spPr>
        <p:txBody>
          <a:bodyPr vert="horz" lIns="91726" tIns="45863" rIns="91726" bIns="45863"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428588"/>
            <a:ext cx="2945659" cy="498055"/>
          </a:xfrm>
          <a:prstGeom prst="rect">
            <a:avLst/>
          </a:prstGeom>
        </p:spPr>
        <p:txBody>
          <a:bodyPr vert="horz" lIns="91726" tIns="45863" rIns="91726" bIns="45863"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5" y="9428588"/>
            <a:ext cx="2945659" cy="498055"/>
          </a:xfrm>
          <a:prstGeom prst="rect">
            <a:avLst/>
          </a:prstGeom>
        </p:spPr>
        <p:txBody>
          <a:bodyPr vert="horz" lIns="91726" tIns="45863" rIns="91726" bIns="45863" rtlCol="0" anchor="b"/>
          <a:lstStyle>
            <a:lvl1pPr algn="r">
              <a:defRPr sz="1200"/>
            </a:lvl1pPr>
          </a:lstStyle>
          <a:p>
            <a:fld id="{C1DD1E99-8043-5948-A89D-DB9C18D4E1C8}" type="slidenum">
              <a:rPr lang="it-IT" smtClean="0"/>
              <a:t>‹N›</a:t>
            </a:fld>
            <a:endParaRPr lang="it-IT"/>
          </a:p>
        </p:txBody>
      </p:sp>
    </p:spTree>
    <p:extLst>
      <p:ext uri="{BB962C8B-B14F-4D97-AF65-F5344CB8AC3E}">
        <p14:creationId xmlns:p14="http://schemas.microsoft.com/office/powerpoint/2010/main" val="216250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1DD1E99-8043-5948-A89D-DB9C18D4E1C8}" type="slidenum">
              <a:rPr lang="it-IT" smtClean="0"/>
              <a:t>1</a:t>
            </a:fld>
            <a:endParaRPr lang="it-IT"/>
          </a:p>
        </p:txBody>
      </p:sp>
    </p:spTree>
    <p:extLst>
      <p:ext uri="{BB962C8B-B14F-4D97-AF65-F5344CB8AC3E}">
        <p14:creationId xmlns:p14="http://schemas.microsoft.com/office/powerpoint/2010/main" val="64333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i="0" kern="1200" dirty="0">
                <a:solidFill>
                  <a:schemeClr val="tx1"/>
                </a:solidFill>
                <a:effectLst/>
                <a:latin typeface="+mn-lt"/>
                <a:ea typeface="+mn-ea"/>
                <a:cs typeface="+mn-cs"/>
              </a:rPr>
              <a:t>Riduce il </a:t>
            </a:r>
            <a:r>
              <a:rPr lang="it-IT" sz="1200" b="1" i="0" kern="1200" dirty="0">
                <a:solidFill>
                  <a:schemeClr val="tx1"/>
                </a:solidFill>
                <a:effectLst/>
                <a:latin typeface="+mn-lt"/>
                <a:ea typeface="+mn-ea"/>
                <a:cs typeface="+mn-cs"/>
              </a:rPr>
              <a:t>carico cognitivo</a:t>
            </a:r>
            <a:r>
              <a:rPr lang="it-IT" sz="1200" b="0" i="0" kern="1200" dirty="0">
                <a:solidFill>
                  <a:schemeClr val="tx1"/>
                </a:solidFill>
                <a:effectLst/>
                <a:latin typeface="+mn-lt"/>
                <a:ea typeface="+mn-ea"/>
                <a:cs typeface="+mn-cs"/>
              </a:rPr>
              <a:t> Migliora la </a:t>
            </a:r>
            <a:r>
              <a:rPr lang="it-IT" sz="1200" b="1" i="0" kern="1200" dirty="0">
                <a:solidFill>
                  <a:schemeClr val="tx1"/>
                </a:solidFill>
                <a:effectLst/>
                <a:latin typeface="+mn-lt"/>
                <a:ea typeface="+mn-ea"/>
                <a:cs typeface="+mn-cs"/>
              </a:rPr>
              <a:t>memorizzazione a lungo termine</a:t>
            </a:r>
            <a:endParaRPr lang="it-IT" sz="1200" b="0" i="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5"/>
          </p:nvPr>
        </p:nvSpPr>
        <p:spPr/>
        <p:txBody>
          <a:bodyPr/>
          <a:lstStyle/>
          <a:p>
            <a:fld id="{C1DD1E99-8043-5948-A89D-DB9C18D4E1C8}" type="slidenum">
              <a:rPr lang="it-IT" smtClean="0"/>
              <a:t>9</a:t>
            </a:fld>
            <a:endParaRPr lang="it-IT"/>
          </a:p>
        </p:txBody>
      </p:sp>
    </p:spTree>
    <p:extLst>
      <p:ext uri="{BB962C8B-B14F-4D97-AF65-F5344CB8AC3E}">
        <p14:creationId xmlns:p14="http://schemas.microsoft.com/office/powerpoint/2010/main" val="2061063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3">
    <p:spTree>
      <p:nvGrpSpPr>
        <p:cNvPr id="1" name=""/>
        <p:cNvGrpSpPr/>
        <p:nvPr/>
      </p:nvGrpSpPr>
      <p:grpSpPr>
        <a:xfrm>
          <a:off x="0" y="0"/>
          <a:ext cx="0" cy="0"/>
          <a:chOff x="0" y="0"/>
          <a:chExt cx="0" cy="0"/>
        </a:xfrm>
      </p:grpSpPr>
      <p:sp>
        <p:nvSpPr>
          <p:cNvPr id="22" name="Rettangolo 21"/>
          <p:cNvSpPr/>
          <p:nvPr userDrawn="1"/>
        </p:nvSpPr>
        <p:spPr>
          <a:xfrm>
            <a:off x="0" y="3446585"/>
            <a:ext cx="12192000" cy="3411415"/>
          </a:xfrm>
          <a:prstGeom prst="rect">
            <a:avLst/>
          </a:prstGeom>
          <a:solidFill>
            <a:srgbClr val="007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egnaposto contenuto 11"/>
          <p:cNvSpPr>
            <a:spLocks noGrp="1"/>
          </p:cNvSpPr>
          <p:nvPr>
            <p:ph sz="quarter" idx="13" hasCustomPrompt="1"/>
          </p:nvPr>
        </p:nvSpPr>
        <p:spPr>
          <a:xfrm>
            <a:off x="8644148" y="1910258"/>
            <a:ext cx="1446212" cy="1449387"/>
          </a:xfrm>
        </p:spPr>
        <p:txBody>
          <a:bodyPr>
            <a:normAutofit/>
          </a:bodyPr>
          <a:lstStyle>
            <a:lvl1pPr marL="0" indent="0">
              <a:buNone/>
              <a:defRPr sz="1200" baseline="0"/>
            </a:lvl1pPr>
          </a:lstStyle>
          <a:p>
            <a:pPr lvl="0"/>
            <a:r>
              <a:rPr lang="it-IT" dirty="0"/>
              <a:t>Fare clic per inserire logo partner</a:t>
            </a:r>
          </a:p>
        </p:txBody>
      </p:sp>
      <p:sp>
        <p:nvSpPr>
          <p:cNvPr id="19"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a:t>FARE CLIC PER INSERIRE IL TITOLO DELLA PRESENTAZIONE</a:t>
            </a:r>
          </a:p>
        </p:txBody>
      </p:sp>
      <p:sp>
        <p:nvSpPr>
          <p:cNvPr id="11" name="Rettangolo 10"/>
          <p:cNvSpPr/>
          <p:nvPr userDrawn="1"/>
        </p:nvSpPr>
        <p:spPr>
          <a:xfrm>
            <a:off x="1290754" y="1910258"/>
            <a:ext cx="1445135" cy="308295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0" name="Segnaposto testo 3"/>
          <p:cNvSpPr>
            <a:spLocks noGrp="1"/>
          </p:cNvSpPr>
          <p:nvPr>
            <p:ph type="body" sz="quarter" idx="14" hasCustomPrompt="1"/>
          </p:nvPr>
        </p:nvSpPr>
        <p:spPr>
          <a:xfrm>
            <a:off x="2927273" y="1070000"/>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a:t>Fare clic per inserire il relatore</a:t>
            </a:r>
          </a:p>
        </p:txBody>
      </p:sp>
      <p:sp>
        <p:nvSpPr>
          <p:cNvPr id="21" name="Segnaposto testo 3"/>
          <p:cNvSpPr>
            <a:spLocks noGrp="1"/>
          </p:cNvSpPr>
          <p:nvPr>
            <p:ph type="body" sz="quarter" idx="15" hasCustomPrompt="1"/>
          </p:nvPr>
        </p:nvSpPr>
        <p:spPr>
          <a:xfrm>
            <a:off x="2927273" y="715645"/>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a:t>Fare clic per inserire luogo e data</a:t>
            </a:r>
          </a:p>
        </p:txBody>
      </p:sp>
      <p:pic>
        <p:nvPicPr>
          <p:cNvPr id="18" name="Immagine 17"/>
          <p:cNvPicPr>
            <a:picLocks noChangeAspect="1"/>
          </p:cNvPicPr>
          <p:nvPr userDrawn="1"/>
        </p:nvPicPr>
        <p:blipFill>
          <a:blip r:embed="rId2"/>
          <a:stretch>
            <a:fillRect/>
          </a:stretch>
        </p:blipFill>
        <p:spPr>
          <a:xfrm>
            <a:off x="1501684" y="2095441"/>
            <a:ext cx="1028544" cy="207840"/>
          </a:xfrm>
          <a:prstGeom prst="rect">
            <a:avLst/>
          </a:prstGeom>
        </p:spPr>
      </p:pic>
    </p:spTree>
    <p:extLst>
      <p:ext uri="{BB962C8B-B14F-4D97-AF65-F5344CB8AC3E}">
        <p14:creationId xmlns:p14="http://schemas.microsoft.com/office/powerpoint/2010/main" val="1937589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2">
    <p:spTree>
      <p:nvGrpSpPr>
        <p:cNvPr id="1" name=""/>
        <p:cNvGrpSpPr/>
        <p:nvPr/>
      </p:nvGrpSpPr>
      <p:grpSpPr>
        <a:xfrm>
          <a:off x="0" y="0"/>
          <a:ext cx="0" cy="0"/>
          <a:chOff x="0" y="0"/>
          <a:chExt cx="0" cy="0"/>
        </a:xfrm>
      </p:grpSpPr>
      <p:sp>
        <p:nvSpPr>
          <p:cNvPr id="6" name="Rettangolo 5"/>
          <p:cNvSpPr/>
          <p:nvPr userDrawn="1"/>
        </p:nvSpPr>
        <p:spPr>
          <a:xfrm>
            <a:off x="0" y="6222191"/>
            <a:ext cx="12192000" cy="635809"/>
          </a:xfrm>
          <a:prstGeom prst="rect">
            <a:avLst/>
          </a:prstGeom>
          <a:solidFill>
            <a:srgbClr val="007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userDrawn="1">
            <p:ph type="title" hasCustomPrompt="1"/>
          </p:nvPr>
        </p:nvSpPr>
        <p:spPr>
          <a:xfrm>
            <a:off x="470877" y="251514"/>
            <a:ext cx="11261294"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a:t>FARE CLIC PER INSERIRE TITOLO SLIDE</a:t>
            </a:r>
            <a:br>
              <a:rPr lang="it-IT" dirty="0"/>
            </a:br>
            <a:r>
              <a:rPr lang="it-IT" dirty="0"/>
              <a:t>Sottotitolo slide</a:t>
            </a:r>
          </a:p>
        </p:txBody>
      </p:sp>
      <p:sp>
        <p:nvSpPr>
          <p:cNvPr id="17" name="Segnaposto data 2"/>
          <p:cNvSpPr>
            <a:spLocks noGrp="1"/>
          </p:cNvSpPr>
          <p:nvPr userDrawn="1">
            <p:ph type="dt" sz="half" idx="10"/>
          </p:nvPr>
        </p:nvSpPr>
        <p:spPr>
          <a:xfrm>
            <a:off x="8639502" y="6474031"/>
            <a:ext cx="1442871" cy="365125"/>
          </a:xfrm>
          <a:prstGeom prst="rect">
            <a:avLst/>
          </a:prstGeom>
        </p:spPr>
        <p:txBody>
          <a:bodyPr wrap="none" lIns="0" tIns="0" rIns="0" bIns="0"/>
          <a:lstStyle>
            <a:lvl1pPr algn="r">
              <a:defRPr sz="1000" b="0" i="0">
                <a:solidFill>
                  <a:schemeClr val="bg1"/>
                </a:solidFill>
                <a:latin typeface="Verdana" charset="0"/>
                <a:ea typeface="Verdana" charset="0"/>
                <a:cs typeface="Verdana" charset="0"/>
              </a:defRPr>
            </a:lvl1pPr>
          </a:lstStyle>
          <a:p>
            <a:fld id="{3870FF6E-EA4D-46AA-9A87-2D9D23333031}" type="datetime1">
              <a:rPr lang="it-IT" smtClean="0"/>
              <a:t>19/06/2026</a:t>
            </a:fld>
            <a:endParaRPr lang="it-IT" dirty="0"/>
          </a:p>
        </p:txBody>
      </p:sp>
      <p:sp>
        <p:nvSpPr>
          <p:cNvPr id="18" name="Segnaposto numero diapositiva 4"/>
          <p:cNvSpPr>
            <a:spLocks noGrp="1"/>
          </p:cNvSpPr>
          <p:nvPr userDrawn="1">
            <p:ph type="sldNum" sz="quarter" idx="12"/>
          </p:nvPr>
        </p:nvSpPr>
        <p:spPr>
          <a:xfrm>
            <a:off x="10266504" y="6474031"/>
            <a:ext cx="1453055" cy="365125"/>
          </a:xfrm>
          <a:prstGeom prst="rect">
            <a:avLst/>
          </a:prstGeom>
        </p:spPr>
        <p:txBody>
          <a:bodyPr lIns="0" tIns="0" rIns="0" bIns="0"/>
          <a:lstStyle>
            <a:lvl1pPr algn="r">
              <a:defRPr sz="1000" b="0" i="0">
                <a:solidFill>
                  <a:schemeClr val="bg1"/>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15" name="Segnaposto contenuto 2"/>
          <p:cNvSpPr>
            <a:spLocks noGrp="1"/>
          </p:cNvSpPr>
          <p:nvPr>
            <p:ph idx="1"/>
          </p:nvPr>
        </p:nvSpPr>
        <p:spPr>
          <a:xfrm>
            <a:off x="458265" y="1100410"/>
            <a:ext cx="11261294" cy="4055789"/>
          </a:xfrm>
        </p:spPr>
        <p:txBody>
          <a:bodyPr lIns="0" tIns="0" rIns="0" bIns="0">
            <a:noAutofit/>
          </a:bodyPr>
          <a:lstStyle>
            <a:lvl1pPr>
              <a:lnSpc>
                <a:spcPct val="134000"/>
              </a:lnSpc>
              <a:defRPr sz="1600" b="0" i="0">
                <a:solidFill>
                  <a:schemeClr val="tx1"/>
                </a:solidFill>
                <a:latin typeface="Verdana" charset="0"/>
                <a:ea typeface="Verdana" charset="0"/>
                <a:cs typeface="Verdana" charset="0"/>
              </a:defRPr>
            </a:lvl1pPr>
            <a:lvl2pPr>
              <a:lnSpc>
                <a:spcPct val="134000"/>
              </a:lnSpc>
              <a:defRPr sz="1400" b="0" i="0">
                <a:solidFill>
                  <a:schemeClr val="tx1"/>
                </a:solidFill>
                <a:latin typeface="Verdana" charset="0"/>
                <a:ea typeface="Verdana" charset="0"/>
                <a:cs typeface="Verdana" charset="0"/>
              </a:defRPr>
            </a:lvl2pPr>
            <a:lvl3pPr>
              <a:lnSpc>
                <a:spcPct val="134000"/>
              </a:lnSpc>
              <a:defRPr sz="1200" b="0" i="0">
                <a:solidFill>
                  <a:schemeClr val="tx1"/>
                </a:solidFill>
                <a:latin typeface="Verdana" charset="0"/>
                <a:ea typeface="Verdana" charset="0"/>
                <a:cs typeface="Verdana" charset="0"/>
              </a:defRPr>
            </a:lvl3pPr>
            <a:lvl4pPr>
              <a:lnSpc>
                <a:spcPct val="134000"/>
              </a:lnSpc>
              <a:defRPr sz="1200" b="0" i="0">
                <a:solidFill>
                  <a:schemeClr val="tx1"/>
                </a:solidFill>
                <a:latin typeface="Verdana" charset="0"/>
                <a:ea typeface="Verdana" charset="0"/>
                <a:cs typeface="Verdana" charset="0"/>
              </a:defRPr>
            </a:lvl4pPr>
            <a:lvl5pPr>
              <a:lnSpc>
                <a:spcPct val="134000"/>
              </a:lnSpc>
              <a:defRPr sz="1000" b="0" i="0">
                <a:solidFill>
                  <a:schemeClr val="tx1"/>
                </a:solidFill>
                <a:latin typeface="Verdana" charset="0"/>
                <a:ea typeface="Verdana" charset="0"/>
                <a:cs typeface="Verdana" charset="0"/>
              </a:defRPr>
            </a:lvl5pPr>
          </a:lstStyle>
          <a:p>
            <a:pPr lvl="0"/>
            <a:r>
              <a:rPr lang="it-IT" dirty="0"/>
              <a:t>Fare clic per modificare gli stili del testo dello schema</a:t>
            </a:r>
          </a:p>
          <a:p>
            <a:pPr lvl="1"/>
            <a:r>
              <a:rPr lang="it-IT" dirty="0"/>
              <a:t>Secondo livello</a:t>
            </a:r>
          </a:p>
          <a:p>
            <a:pPr lvl="2"/>
            <a:r>
              <a:rPr lang="it-IT" dirty="0"/>
              <a:t>Terzo livello</a:t>
            </a:r>
          </a:p>
        </p:txBody>
      </p:sp>
      <p:sp>
        <p:nvSpPr>
          <p:cNvPr id="12" name="Rettangolo 11"/>
          <p:cNvSpPr/>
          <p:nvPr userDrawn="1"/>
        </p:nvSpPr>
        <p:spPr>
          <a:xfrm>
            <a:off x="466353"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Immagine 15"/>
          <p:cNvPicPr>
            <a:picLocks noChangeAspect="1"/>
          </p:cNvPicPr>
          <p:nvPr userDrawn="1"/>
        </p:nvPicPr>
        <p:blipFill>
          <a:blip r:embed="rId2"/>
          <a:stretch>
            <a:fillRect/>
          </a:stretch>
        </p:blipFill>
        <p:spPr>
          <a:xfrm>
            <a:off x="524911" y="5847087"/>
            <a:ext cx="285543" cy="57700"/>
          </a:xfrm>
          <a:prstGeom prst="rect">
            <a:avLst/>
          </a:prstGeom>
        </p:spPr>
      </p:pic>
      <p:sp>
        <p:nvSpPr>
          <p:cNvPr id="14" name="Segnaposto testo 4"/>
          <p:cNvSpPr>
            <a:spLocks noGrp="1"/>
          </p:cNvSpPr>
          <p:nvPr>
            <p:ph type="body" sz="quarter" idx="14" hasCustomPrompt="1"/>
          </p:nvPr>
        </p:nvSpPr>
        <p:spPr>
          <a:xfrm>
            <a:off x="2174211" y="6484054"/>
            <a:ext cx="6364288" cy="231775"/>
          </a:xfrm>
          <a:solidFill>
            <a:srgbClr val="007680"/>
          </a:solidFill>
        </p:spPr>
        <p:txBody>
          <a:bodyPr wrap="none" lIns="0" tIns="0" rIns="0" bIns="0">
            <a:noAutofit/>
          </a:bodyPr>
          <a:lstStyle>
            <a:lvl1pPr marL="0" indent="0">
              <a:buNone/>
              <a:defRPr sz="1000" b="0" i="0" baseline="0">
                <a:solidFill>
                  <a:schemeClr val="bg1"/>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dirty="0"/>
              <a:t>FORMAZIONE PER RESPONSABILI DI STRUTTURA NON DIRIGENZIALE DI TIPO B</a:t>
            </a:r>
          </a:p>
        </p:txBody>
      </p:sp>
    </p:spTree>
    <p:extLst>
      <p:ext uri="{BB962C8B-B14F-4D97-AF65-F5344CB8AC3E}">
        <p14:creationId xmlns:p14="http://schemas.microsoft.com/office/powerpoint/2010/main" val="377765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paratore 2">
    <p:bg>
      <p:bgPr>
        <a:solidFill>
          <a:srgbClr val="007680"/>
        </a:solidFill>
        <a:effectLst/>
      </p:bgPr>
    </p:bg>
    <p:spTree>
      <p:nvGrpSpPr>
        <p:cNvPr id="1" name=""/>
        <p:cNvGrpSpPr/>
        <p:nvPr/>
      </p:nvGrpSpPr>
      <p:grpSpPr>
        <a:xfrm>
          <a:off x="0" y="0"/>
          <a:ext cx="0" cy="0"/>
          <a:chOff x="0" y="0"/>
          <a:chExt cx="0" cy="0"/>
        </a:xfrm>
      </p:grpSpPr>
      <p:sp>
        <p:nvSpPr>
          <p:cNvPr id="6" name="Titolo 1"/>
          <p:cNvSpPr>
            <a:spLocks noGrp="1"/>
          </p:cNvSpPr>
          <p:nvPr>
            <p:ph type="title" hasCustomPrompt="1"/>
          </p:nvPr>
        </p:nvSpPr>
        <p:spPr>
          <a:xfrm>
            <a:off x="470877" y="3299514"/>
            <a:ext cx="11261294"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a:t>FARE CLIC PER INSERIRE TITOLO SEZIONE</a:t>
            </a:r>
            <a:br>
              <a:rPr lang="it-IT" dirty="0"/>
            </a:br>
            <a:r>
              <a:rPr lang="it-IT" dirty="0"/>
              <a:t>Sottotitolo sezione</a:t>
            </a:r>
          </a:p>
        </p:txBody>
      </p:sp>
    </p:spTree>
    <p:extLst>
      <p:ext uri="{BB962C8B-B14F-4D97-AF65-F5344CB8AC3E}">
        <p14:creationId xmlns:p14="http://schemas.microsoft.com/office/powerpoint/2010/main" val="338920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olo e contenuto 1">
    <p:spTree>
      <p:nvGrpSpPr>
        <p:cNvPr id="1" name=""/>
        <p:cNvGrpSpPr/>
        <p:nvPr/>
      </p:nvGrpSpPr>
      <p:grpSpPr>
        <a:xfrm>
          <a:off x="0" y="0"/>
          <a:ext cx="0" cy="0"/>
          <a:chOff x="0" y="0"/>
          <a:chExt cx="0" cy="0"/>
        </a:xfrm>
      </p:grpSpPr>
      <p:sp>
        <p:nvSpPr>
          <p:cNvPr id="6" name="Rettangolo 5"/>
          <p:cNvSpPr/>
          <p:nvPr userDrawn="1"/>
        </p:nvSpPr>
        <p:spPr>
          <a:xfrm>
            <a:off x="0" y="6222191"/>
            <a:ext cx="12192000" cy="635809"/>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i="1" dirty="0"/>
          </a:p>
        </p:txBody>
      </p:sp>
      <p:sp>
        <p:nvSpPr>
          <p:cNvPr id="7" name="Rettangolo 6"/>
          <p:cNvSpPr/>
          <p:nvPr userDrawn="1"/>
        </p:nvSpPr>
        <p:spPr>
          <a:xfrm>
            <a:off x="466353"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userDrawn="1"/>
        </p:nvPicPr>
        <p:blipFill>
          <a:blip r:embed="rId2"/>
          <a:stretch>
            <a:fillRect/>
          </a:stretch>
        </p:blipFill>
        <p:spPr>
          <a:xfrm>
            <a:off x="524911" y="5847087"/>
            <a:ext cx="285543" cy="57700"/>
          </a:xfrm>
          <a:prstGeom prst="rect">
            <a:avLst/>
          </a:prstGeom>
        </p:spPr>
      </p:pic>
      <p:sp>
        <p:nvSpPr>
          <p:cNvPr id="2" name="Titolo 1"/>
          <p:cNvSpPr>
            <a:spLocks noGrp="1"/>
          </p:cNvSpPr>
          <p:nvPr userDrawn="1">
            <p:ph type="title" hasCustomPrompt="1"/>
          </p:nvPr>
        </p:nvSpPr>
        <p:spPr>
          <a:xfrm>
            <a:off x="470877" y="251514"/>
            <a:ext cx="11261294"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a:t>FARE CLIC PER INSERIRE TITOLO SLIDE</a:t>
            </a:r>
            <a:br>
              <a:rPr lang="it-IT" dirty="0"/>
            </a:br>
            <a:r>
              <a:rPr lang="it-IT" dirty="0"/>
              <a:t>Sottotitolo slide</a:t>
            </a:r>
          </a:p>
        </p:txBody>
      </p:sp>
      <p:sp>
        <p:nvSpPr>
          <p:cNvPr id="3" name="Segnaposto contenuto 2"/>
          <p:cNvSpPr>
            <a:spLocks noGrp="1"/>
          </p:cNvSpPr>
          <p:nvPr userDrawn="1">
            <p:ph idx="1"/>
          </p:nvPr>
        </p:nvSpPr>
        <p:spPr>
          <a:xfrm>
            <a:off x="458265" y="1100410"/>
            <a:ext cx="11261294" cy="4055789"/>
          </a:xfrm>
        </p:spPr>
        <p:txBody>
          <a:bodyPr lIns="0" tIns="0" rIns="0" bIns="0">
            <a:noAutofit/>
          </a:bodyPr>
          <a:lstStyle>
            <a:lvl1pPr>
              <a:lnSpc>
                <a:spcPct val="134000"/>
              </a:lnSpc>
              <a:defRPr sz="1600" b="0" i="0">
                <a:solidFill>
                  <a:schemeClr val="tx1"/>
                </a:solidFill>
                <a:latin typeface="Verdana" charset="0"/>
                <a:ea typeface="Verdana" charset="0"/>
                <a:cs typeface="Verdana" charset="0"/>
              </a:defRPr>
            </a:lvl1pPr>
            <a:lvl2pPr>
              <a:lnSpc>
                <a:spcPct val="134000"/>
              </a:lnSpc>
              <a:defRPr sz="1400" b="0" i="0">
                <a:solidFill>
                  <a:schemeClr val="tx1"/>
                </a:solidFill>
                <a:latin typeface="Verdana" charset="0"/>
                <a:ea typeface="Verdana" charset="0"/>
                <a:cs typeface="Verdana" charset="0"/>
              </a:defRPr>
            </a:lvl2pPr>
            <a:lvl3pPr>
              <a:lnSpc>
                <a:spcPct val="134000"/>
              </a:lnSpc>
              <a:defRPr sz="1200" b="0" i="0">
                <a:solidFill>
                  <a:schemeClr val="tx1"/>
                </a:solidFill>
                <a:latin typeface="Verdana" charset="0"/>
                <a:ea typeface="Verdana" charset="0"/>
                <a:cs typeface="Verdana" charset="0"/>
              </a:defRPr>
            </a:lvl3pPr>
            <a:lvl4pPr>
              <a:lnSpc>
                <a:spcPct val="134000"/>
              </a:lnSpc>
              <a:defRPr sz="1200" b="0" i="0">
                <a:solidFill>
                  <a:schemeClr val="tx1"/>
                </a:solidFill>
                <a:latin typeface="Verdana" charset="0"/>
                <a:ea typeface="Verdana" charset="0"/>
                <a:cs typeface="Verdana" charset="0"/>
              </a:defRPr>
            </a:lvl4pPr>
            <a:lvl5pPr>
              <a:lnSpc>
                <a:spcPct val="134000"/>
              </a:lnSpc>
              <a:defRPr sz="1000" b="0" i="0">
                <a:solidFill>
                  <a:schemeClr val="tx1"/>
                </a:solidFill>
                <a:latin typeface="Verdana" charset="0"/>
                <a:ea typeface="Verdana" charset="0"/>
                <a:cs typeface="Verdana" charset="0"/>
              </a:defRPr>
            </a:lvl5pPr>
          </a:lstStyle>
          <a:p>
            <a:pPr lvl="0"/>
            <a:r>
              <a:rPr lang="it-IT" dirty="0"/>
              <a:t>Fare clic per modificare gli stili del testo dello schema</a:t>
            </a:r>
          </a:p>
          <a:p>
            <a:pPr lvl="1"/>
            <a:r>
              <a:rPr lang="it-IT" dirty="0"/>
              <a:t>Secondo livello</a:t>
            </a:r>
          </a:p>
          <a:p>
            <a:pPr lvl="2"/>
            <a:r>
              <a:rPr lang="it-IT" dirty="0"/>
              <a:t>Terzo livello</a:t>
            </a:r>
          </a:p>
        </p:txBody>
      </p:sp>
      <p:sp>
        <p:nvSpPr>
          <p:cNvPr id="17" name="Segnaposto data 2"/>
          <p:cNvSpPr>
            <a:spLocks noGrp="1"/>
          </p:cNvSpPr>
          <p:nvPr userDrawn="1">
            <p:ph type="dt" sz="half" idx="10"/>
          </p:nvPr>
        </p:nvSpPr>
        <p:spPr>
          <a:xfrm>
            <a:off x="8639502" y="6474031"/>
            <a:ext cx="1442871" cy="365125"/>
          </a:xfrm>
          <a:prstGeom prst="rect">
            <a:avLst/>
          </a:prstGeom>
        </p:spPr>
        <p:txBody>
          <a:bodyPr wrap="none" lIns="0" tIns="0" rIns="0" bIns="0"/>
          <a:lstStyle>
            <a:lvl1pPr algn="r">
              <a:defRPr sz="1000" b="0" i="0">
                <a:solidFill>
                  <a:schemeClr val="bg1"/>
                </a:solidFill>
                <a:latin typeface="Verdana" charset="0"/>
                <a:ea typeface="Verdana" charset="0"/>
                <a:cs typeface="Verdana" charset="0"/>
              </a:defRPr>
            </a:lvl1pPr>
          </a:lstStyle>
          <a:p>
            <a:r>
              <a:rPr lang="it-IT" dirty="0"/>
              <a:t>21/05/2026</a:t>
            </a:r>
          </a:p>
        </p:txBody>
      </p:sp>
      <p:sp>
        <p:nvSpPr>
          <p:cNvPr id="18" name="Segnaposto numero diapositiva 4"/>
          <p:cNvSpPr>
            <a:spLocks noGrp="1"/>
          </p:cNvSpPr>
          <p:nvPr userDrawn="1">
            <p:ph type="sldNum" sz="quarter" idx="12"/>
          </p:nvPr>
        </p:nvSpPr>
        <p:spPr>
          <a:xfrm>
            <a:off x="10266504" y="6474031"/>
            <a:ext cx="1453055" cy="365125"/>
          </a:xfrm>
          <a:prstGeom prst="rect">
            <a:avLst/>
          </a:prstGeom>
        </p:spPr>
        <p:txBody>
          <a:bodyPr lIns="0" tIns="0" rIns="0" bIns="0"/>
          <a:lstStyle>
            <a:lvl1pPr algn="r">
              <a:defRPr sz="1000" b="0" i="0">
                <a:solidFill>
                  <a:schemeClr val="bg1">
                    <a:lumMod val="95000"/>
                  </a:schemeClr>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5" name="Segnaposto testo 4"/>
          <p:cNvSpPr>
            <a:spLocks noGrp="1"/>
          </p:cNvSpPr>
          <p:nvPr>
            <p:ph type="body" sz="quarter" idx="14" hasCustomPrompt="1"/>
          </p:nvPr>
        </p:nvSpPr>
        <p:spPr>
          <a:xfrm>
            <a:off x="2091083" y="6473825"/>
            <a:ext cx="6364288" cy="231775"/>
          </a:xfrm>
        </p:spPr>
        <p:txBody>
          <a:bodyPr wrap="none" lIns="0" tIns="0" rIns="0" bIns="0">
            <a:noAutofit/>
          </a:bodyPr>
          <a:lstStyle>
            <a:lvl1pPr marL="0" indent="0">
              <a:buNone/>
              <a:defRPr sz="1000" b="0" i="0" baseline="0">
                <a:solidFill>
                  <a:schemeClr val="bg1">
                    <a:lumMod val="95000"/>
                  </a:schemeClr>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b="1" dirty="0"/>
              <a:t>Le agevolazioni tariffarie per le aziende che investono in salute e sicurezza </a:t>
            </a:r>
            <a:r>
              <a:rPr lang="it-IT" dirty="0"/>
              <a:t>(0T23) </a:t>
            </a:r>
            <a:br>
              <a:rPr lang="it-IT" dirty="0"/>
            </a:br>
            <a:endParaRPr lang="it-IT" dirty="0"/>
          </a:p>
        </p:txBody>
      </p:sp>
      <p:pic>
        <p:nvPicPr>
          <p:cNvPr id="9" name="Immagine 8">
            <a:extLst>
              <a:ext uri="{FF2B5EF4-FFF2-40B4-BE49-F238E27FC236}">
                <a16:creationId xmlns:a16="http://schemas.microsoft.com/office/drawing/2014/main" id="{FFBBB4D0-7D5D-57C3-AD62-B430B36AB82D}"/>
              </a:ext>
            </a:extLst>
          </p:cNvPr>
          <p:cNvPicPr>
            <a:picLocks noChangeAspect="1"/>
          </p:cNvPicPr>
          <p:nvPr userDrawn="1"/>
        </p:nvPicPr>
        <p:blipFill>
          <a:blip r:embed="rId3"/>
          <a:stretch>
            <a:fillRect/>
          </a:stretch>
        </p:blipFill>
        <p:spPr>
          <a:xfrm>
            <a:off x="867549" y="5792939"/>
            <a:ext cx="950618" cy="429252"/>
          </a:xfrm>
          <a:prstGeom prst="rect">
            <a:avLst/>
          </a:prstGeom>
        </p:spPr>
      </p:pic>
    </p:spTree>
    <p:extLst>
      <p:ext uri="{BB962C8B-B14F-4D97-AF65-F5344CB8AC3E}">
        <p14:creationId xmlns:p14="http://schemas.microsoft.com/office/powerpoint/2010/main" val="2412632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p:cNvSpPr>
            <a:spLocks noGrp="1"/>
          </p:cNvSpPr>
          <p:nvPr>
            <p:ph type="ftr" sz="quarter" idx="3"/>
          </p:nvPr>
        </p:nvSpPr>
        <p:spPr>
          <a:xfrm>
            <a:off x="538655"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FORMAZIONE RESPONSABILI DI STRUTTURA NON DIRIGENZIALE DI TIPO B</a:t>
            </a:r>
          </a:p>
        </p:txBody>
      </p:sp>
      <p:sp>
        <p:nvSpPr>
          <p:cNvPr id="11" name="Segnaposto data 2"/>
          <p:cNvSpPr>
            <a:spLocks noGrp="1"/>
          </p:cNvSpPr>
          <p:nvPr>
            <p:ph type="dt" sz="half" idx="2"/>
          </p:nvPr>
        </p:nvSpPr>
        <p:spPr>
          <a:xfrm>
            <a:off x="838200" y="6356350"/>
            <a:ext cx="2743200" cy="365125"/>
          </a:xfrm>
          <a:prstGeom prst="rect">
            <a:avLst/>
          </a:prstGeom>
        </p:spPr>
        <p:txBody>
          <a:bodyPr/>
          <a:lstStyle/>
          <a:p>
            <a:fld id="{749F906D-2C6B-413F-9D9B-111BC0DD391B}" type="datetime1">
              <a:rPr lang="it-IT" smtClean="0"/>
              <a:t>19/06/2026</a:t>
            </a:fld>
            <a:endParaRPr lang="it-IT"/>
          </a:p>
        </p:txBody>
      </p:sp>
      <p:sp>
        <p:nvSpPr>
          <p:cNvPr id="12" name="Segnaposto numero diapositiva 4"/>
          <p:cNvSpPr>
            <a:spLocks noGrp="1"/>
          </p:cNvSpPr>
          <p:nvPr>
            <p:ph type="sldNum" sz="quarter" idx="4"/>
          </p:nvPr>
        </p:nvSpPr>
        <p:spPr>
          <a:xfrm>
            <a:off x="8610600" y="6356350"/>
            <a:ext cx="2743200" cy="365125"/>
          </a:xfrm>
          <a:prstGeom prst="rect">
            <a:avLst/>
          </a:prstGeom>
        </p:spPr>
        <p:txBody>
          <a:bodyPr/>
          <a:lstStyle/>
          <a:p>
            <a:fld id="{03E89E2B-7837-6B45-9BB2-CC8B24B0904A}" type="slidenum">
              <a:rPr lang="it-IT" smtClean="0"/>
              <a:t>‹N›</a:t>
            </a:fld>
            <a:endParaRPr lang="it-IT"/>
          </a:p>
        </p:txBody>
      </p:sp>
    </p:spTree>
    <p:extLst>
      <p:ext uri="{BB962C8B-B14F-4D97-AF65-F5344CB8AC3E}">
        <p14:creationId xmlns:p14="http://schemas.microsoft.com/office/powerpoint/2010/main" val="299558654"/>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67" r:id="rId3"/>
    <p:sldLayoutId id="2147483668" r:id="rId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customXml" Target="../ink/ink2.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7" Type="http://schemas.openxmlformats.org/officeDocument/2006/relationships/hyperlink" Target="https://iaf.nu/en/accreditation-bodies" TargetMode="External"/><Relationship Id="rId2" Type="http://schemas.openxmlformats.org/officeDocument/2006/relationships/customXml" Target="../ink/ink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customXml" Target="../ink/ink4.xml"/><Relationship Id="rId4" Type="http://schemas.openxmlformats.org/officeDocument/2006/relationships/image" Target="../media/image300.png"/><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100.png"/><Relationship Id="rId2" Type="http://schemas.openxmlformats.org/officeDocument/2006/relationships/customXml" Target="../ink/ink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customXml" Target="../ink/ink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2.wdp"/><Relationship Id="rId2" Type="http://schemas.openxmlformats.org/officeDocument/2006/relationships/customXml" Target="../ink/ink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10.png"/><Relationship Id="rId4" Type="http://schemas.openxmlformats.org/officeDocument/2006/relationships/customXml" Target="../ink/ink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ustomXml" Target="../ink/ink9.xml"/><Relationship Id="rId1" Type="http://schemas.openxmlformats.org/officeDocument/2006/relationships/slideLayout" Target="../slideLayouts/slideLayout2.xml"/><Relationship Id="rId4" Type="http://schemas.openxmlformats.org/officeDocument/2006/relationships/customXml" Target="../ink/ink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2"/>
          <p:cNvSpPr>
            <a:spLocks noGrp="1"/>
          </p:cNvSpPr>
          <p:nvPr>
            <p:ph type="ctrTitle" idx="4294967295"/>
          </p:nvPr>
        </p:nvSpPr>
        <p:spPr>
          <a:xfrm>
            <a:off x="3016178" y="1894157"/>
            <a:ext cx="6308933" cy="1328493"/>
          </a:xfrm>
        </p:spPr>
        <p:txBody>
          <a:bodyPr lIns="0" tIns="0" rIns="0" bIns="0" anchor="t">
            <a:normAutofit fontScale="90000"/>
          </a:bodyPr>
          <a:lstStyle/>
          <a:p>
            <a:pPr algn="ctr">
              <a:lnSpc>
                <a:spcPct val="100000"/>
              </a:lnSpc>
              <a:spcAft>
                <a:spcPts val="600"/>
              </a:spcAft>
            </a:pPr>
            <a:r>
              <a:rPr lang="it-IT" altLang="it-IT" sz="3100" b="1" dirty="0">
                <a:solidFill>
                  <a:srgbClr val="002E5D"/>
                </a:solidFill>
                <a:latin typeface="Verdana" panose="020B0604030504040204" pitchFamily="34" charset="0"/>
              </a:rPr>
              <a:t>OT23 2027</a:t>
            </a:r>
            <a:br>
              <a:rPr lang="it-IT" altLang="it-IT" sz="3100" b="1" dirty="0">
                <a:solidFill>
                  <a:srgbClr val="002E5D"/>
                </a:solidFill>
                <a:latin typeface="Verdana" panose="020B0604030504040204" pitchFamily="34" charset="0"/>
              </a:rPr>
            </a:br>
            <a:r>
              <a:rPr lang="it-IT" altLang="it-IT" sz="3100" b="1" dirty="0">
                <a:solidFill>
                  <a:srgbClr val="002E5D"/>
                </a:solidFill>
                <a:latin typeface="Verdana" panose="020B0604030504040204" pitchFamily="34" charset="0"/>
              </a:rPr>
              <a:t>Riduzione del tasso medio di tariffa per prevenzione</a:t>
            </a:r>
            <a:br>
              <a:rPr lang="it-IT" altLang="it-IT" sz="3100" b="1" dirty="0">
                <a:solidFill>
                  <a:srgbClr val="002E5D"/>
                </a:solidFill>
                <a:latin typeface="Verdana" panose="020B0604030504040204" pitchFamily="34" charset="0"/>
              </a:rPr>
            </a:br>
            <a:br>
              <a:rPr lang="it-IT" altLang="it-IT" sz="2700" dirty="0">
                <a:solidFill>
                  <a:srgbClr val="002E5D"/>
                </a:solidFill>
                <a:latin typeface="Verdana" panose="020B0604030504040204" pitchFamily="34" charset="0"/>
              </a:rPr>
            </a:br>
            <a:br>
              <a:rPr lang="it-IT" altLang="it-IT" sz="3200" b="1" dirty="0">
                <a:solidFill>
                  <a:srgbClr val="002E5D"/>
                </a:solidFill>
                <a:latin typeface="Verdana" panose="020B0604030504040204" pitchFamily="34" charset="0"/>
              </a:rPr>
            </a:br>
            <a:br>
              <a:rPr lang="it-IT" altLang="it-IT" sz="3200" b="1" dirty="0">
                <a:solidFill>
                  <a:srgbClr val="002E5D"/>
                </a:solidFill>
                <a:latin typeface="Verdana" panose="020B0604030504040204" pitchFamily="34" charset="0"/>
              </a:rPr>
            </a:br>
            <a:br>
              <a:rPr lang="it-IT" altLang="it-IT" sz="3200" b="1" dirty="0">
                <a:solidFill>
                  <a:srgbClr val="002E5D"/>
                </a:solidFill>
                <a:latin typeface="Verdana" panose="020B0604030504040204" pitchFamily="34" charset="0"/>
              </a:rPr>
            </a:br>
            <a:br>
              <a:rPr lang="it-IT" altLang="it-IT" sz="3200" b="1" dirty="0">
                <a:solidFill>
                  <a:srgbClr val="0C2E5C"/>
                </a:solidFill>
                <a:latin typeface="Verdana" panose="020B0604030504040204" pitchFamily="34" charset="0"/>
              </a:rPr>
            </a:br>
            <a:br>
              <a:rPr lang="it-IT" altLang="it-IT" sz="3200" dirty="0">
                <a:solidFill>
                  <a:srgbClr val="002E5D"/>
                </a:solidFill>
                <a:latin typeface="Verdana" panose="020B0604030504040204" pitchFamily="34" charset="0"/>
              </a:rPr>
            </a:br>
            <a:r>
              <a:rPr lang="it-IT" altLang="it-IT" sz="3200" b="1" dirty="0">
                <a:solidFill>
                  <a:schemeClr val="bg1"/>
                </a:solidFill>
                <a:effectLst>
                  <a:outerShdw blurRad="38100" dist="38100" dir="2700000" algn="tl">
                    <a:srgbClr val="000000">
                      <a:alpha val="43137"/>
                    </a:srgbClr>
                  </a:outerShdw>
                </a:effectLst>
                <a:latin typeface="Verdana" panose="020B0604030504040204" pitchFamily="34" charset="0"/>
              </a:rPr>
              <a:t>Roma, 17 giugno 2026</a:t>
            </a:r>
            <a:endParaRPr lang="it-IT" altLang="it-IT" sz="2400" b="1" dirty="0">
              <a:solidFill>
                <a:schemeClr val="bg1"/>
              </a:solidFill>
              <a:effectLst>
                <a:outerShdw blurRad="38100" dist="38100" dir="2700000" algn="tl">
                  <a:srgbClr val="000000">
                    <a:alpha val="43137"/>
                  </a:srgbClr>
                </a:outerShdw>
              </a:effectLst>
              <a:latin typeface="Verdana" panose="020B0604030504040204" pitchFamily="34" charset="0"/>
            </a:endParaRPr>
          </a:p>
        </p:txBody>
      </p:sp>
      <p:sp>
        <p:nvSpPr>
          <p:cNvPr id="9" name="Segnaposto testo 4"/>
          <p:cNvSpPr>
            <a:spLocks noGrp="1"/>
          </p:cNvSpPr>
          <p:nvPr>
            <p:ph type="body" sz="quarter" idx="4294967295"/>
          </p:nvPr>
        </p:nvSpPr>
        <p:spPr>
          <a:xfrm>
            <a:off x="1777285" y="299655"/>
            <a:ext cx="8950816" cy="1328493"/>
          </a:xfrm>
        </p:spPr>
        <p:txBody>
          <a:bodyPr wrap="none" lIns="0" tIns="0" rIns="0" bIns="0"/>
          <a:lstStyle/>
          <a:p>
            <a:pPr marL="0" indent="0" eaLnBrk="1" hangingPunct="1">
              <a:buFontTx/>
              <a:buNone/>
            </a:pPr>
            <a:endParaRPr lang="it-IT" altLang="it-IT" sz="2000" dirty="0">
              <a:solidFill>
                <a:srgbClr val="002E5D"/>
              </a:solidFill>
              <a:latin typeface="Verdana" panose="020B0604030504040204" pitchFamily="34" charset="0"/>
            </a:endParaRPr>
          </a:p>
          <a:p>
            <a:pPr marL="0" indent="0" algn="ctr">
              <a:buNone/>
            </a:pPr>
            <a:r>
              <a:rPr lang="it-IT" altLang="it-IT" sz="2400" b="1" dirty="0">
                <a:solidFill>
                  <a:srgbClr val="002E5D"/>
                </a:solidFill>
                <a:latin typeface="Verdana" panose="020B0604030504040204" pitchFamily="34" charset="0"/>
              </a:rPr>
              <a:t>Direzione centrale rapporto assicurativo</a:t>
            </a:r>
          </a:p>
        </p:txBody>
      </p:sp>
      <p:sp>
        <p:nvSpPr>
          <p:cNvPr id="2" name="Rettangolo 1"/>
          <p:cNvSpPr/>
          <p:nvPr/>
        </p:nvSpPr>
        <p:spPr>
          <a:xfrm>
            <a:off x="8486782" y="5601168"/>
            <a:ext cx="184731" cy="369332"/>
          </a:xfrm>
          <a:prstGeom prst="rect">
            <a:avLst/>
          </a:prstGeom>
        </p:spPr>
        <p:txBody>
          <a:bodyPr wrap="none">
            <a:spAutoFit/>
          </a:bodyPr>
          <a:lstStyle/>
          <a:p>
            <a:endParaRPr lang="it-IT" b="1" dirty="0"/>
          </a:p>
        </p:txBody>
      </p:sp>
    </p:spTree>
    <p:extLst>
      <p:ext uri="{BB962C8B-B14F-4D97-AF65-F5344CB8AC3E}">
        <p14:creationId xmlns:p14="http://schemas.microsoft.com/office/powerpoint/2010/main" val="762661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7F46B2-8D73-88A0-3A17-F4B813BB56F1}"/>
              </a:ext>
            </a:extLst>
          </p:cNvPr>
          <p:cNvSpPr>
            <a:spLocks noGrp="1"/>
          </p:cNvSpPr>
          <p:nvPr>
            <p:ph type="title"/>
          </p:nvPr>
        </p:nvSpPr>
        <p:spPr>
          <a:xfrm>
            <a:off x="1094784" y="208863"/>
            <a:ext cx="10002431" cy="697497"/>
          </a:xfrm>
          <a:ln>
            <a:solidFill>
              <a:schemeClr val="tx1"/>
            </a:solidFill>
          </a:ln>
        </p:spPr>
        <p:style>
          <a:lnRef idx="0">
            <a:scrgbClr r="0" g="0" b="0"/>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tIns="180000"/>
          <a:lstStyle/>
          <a:p>
            <a:pPr algn="ctr"/>
            <a:r>
              <a:rPr lang="it-IT" sz="2800" b="1" dirty="0">
                <a:solidFill>
                  <a:srgbClr val="002060"/>
                </a:solidFill>
                <a:latin typeface="+mn-lt"/>
                <a:ea typeface="+mn-ea"/>
                <a:cs typeface="+mn-cs"/>
              </a:rPr>
              <a:t>La micro-formazione si basa sulla teoria del </a:t>
            </a:r>
            <a:r>
              <a:rPr lang="it-IT" sz="2800" b="1" dirty="0" err="1">
                <a:solidFill>
                  <a:srgbClr val="002060"/>
                </a:solidFill>
                <a:latin typeface="+mn-lt"/>
                <a:ea typeface="+mn-ea"/>
                <a:cs typeface="+mn-cs"/>
              </a:rPr>
              <a:t>microapprendimento</a:t>
            </a:r>
            <a:r>
              <a:rPr lang="it-IT" sz="2800" b="1" dirty="0">
                <a:solidFill>
                  <a:srgbClr val="002060"/>
                </a:solidFill>
                <a:latin typeface="+mn-lt"/>
                <a:ea typeface="+mn-ea"/>
                <a:cs typeface="+mn-cs"/>
              </a:rPr>
              <a:t> </a:t>
            </a:r>
          </a:p>
        </p:txBody>
      </p:sp>
      <p:sp>
        <p:nvSpPr>
          <p:cNvPr id="3" name="Segnaposto data 2">
            <a:extLst>
              <a:ext uri="{FF2B5EF4-FFF2-40B4-BE49-F238E27FC236}">
                <a16:creationId xmlns:a16="http://schemas.microsoft.com/office/drawing/2014/main" id="{587D2921-5FA7-E556-CFF3-0EDDD33892B0}"/>
              </a:ext>
            </a:extLst>
          </p:cNvPr>
          <p:cNvSpPr>
            <a:spLocks noGrp="1"/>
          </p:cNvSpPr>
          <p:nvPr>
            <p:ph type="dt" sz="half" idx="10"/>
          </p:nvPr>
        </p:nvSpPr>
        <p:spPr/>
        <p:txBody>
          <a:bodyPr/>
          <a:lstStyle/>
          <a:p>
            <a:fld id="{3870FF6E-EA4D-46AA-9A87-2D9D23333031}" type="datetime1">
              <a:rPr lang="it-IT" smtClean="0"/>
              <a:t>19/06/2026</a:t>
            </a:fld>
            <a:endParaRPr lang="it-IT" dirty="0"/>
          </a:p>
        </p:txBody>
      </p:sp>
      <p:sp>
        <p:nvSpPr>
          <p:cNvPr id="4" name="Segnaposto numero diapositiva 3">
            <a:extLst>
              <a:ext uri="{FF2B5EF4-FFF2-40B4-BE49-F238E27FC236}">
                <a16:creationId xmlns:a16="http://schemas.microsoft.com/office/drawing/2014/main" id="{CA1454E8-AB20-3F85-3B47-3A1ED51F52B3}"/>
              </a:ext>
            </a:extLst>
          </p:cNvPr>
          <p:cNvSpPr>
            <a:spLocks noGrp="1"/>
          </p:cNvSpPr>
          <p:nvPr>
            <p:ph type="sldNum" sz="quarter" idx="12"/>
          </p:nvPr>
        </p:nvSpPr>
        <p:spPr/>
        <p:txBody>
          <a:bodyPr/>
          <a:lstStyle/>
          <a:p>
            <a:fld id="{03E89E2B-7837-6B45-9BB2-CC8B24B0904A}" type="slidenum">
              <a:rPr lang="it-IT" smtClean="0"/>
              <a:pPr/>
              <a:t>10</a:t>
            </a:fld>
            <a:endParaRPr lang="it-IT" dirty="0"/>
          </a:p>
        </p:txBody>
      </p:sp>
      <p:sp>
        <p:nvSpPr>
          <p:cNvPr id="5" name="Segnaposto contenuto 4">
            <a:extLst>
              <a:ext uri="{FF2B5EF4-FFF2-40B4-BE49-F238E27FC236}">
                <a16:creationId xmlns:a16="http://schemas.microsoft.com/office/drawing/2014/main" id="{EBBA40CC-8780-3979-DB24-997772B6D0D9}"/>
              </a:ext>
            </a:extLst>
          </p:cNvPr>
          <p:cNvSpPr>
            <a:spLocks noGrp="1"/>
          </p:cNvSpPr>
          <p:nvPr>
            <p:ph idx="1"/>
          </p:nvPr>
        </p:nvSpPr>
        <p:spPr>
          <a:xfrm>
            <a:off x="704613" y="891727"/>
            <a:ext cx="11261294" cy="5720733"/>
          </a:xfrm>
          <a:noFill/>
        </p:spPr>
        <p:txBody>
          <a:bodyPr wrap="square">
            <a:spAutoFit/>
          </a:bodyPr>
          <a:lstStyle/>
          <a:p>
            <a:pPr marL="0" indent="0">
              <a:buClr>
                <a:srgbClr val="008698"/>
              </a:buClr>
              <a:buNone/>
            </a:pPr>
            <a:r>
              <a:rPr lang="it-IT" sz="2200" b="1" dirty="0" err="1">
                <a:solidFill>
                  <a:srgbClr val="002060"/>
                </a:solidFill>
                <a:latin typeface="+mn-lt"/>
                <a:ea typeface="+mn-ea"/>
                <a:cs typeface="+mn-cs"/>
              </a:rPr>
              <a:t>Microlearning</a:t>
            </a:r>
            <a:r>
              <a:rPr lang="it-IT" sz="2200" b="1" dirty="0">
                <a:solidFill>
                  <a:srgbClr val="002060"/>
                </a:solidFill>
                <a:latin typeface="+mn-lt"/>
                <a:ea typeface="+mn-ea"/>
                <a:cs typeface="+mn-cs"/>
              </a:rPr>
              <a:t> theory </a:t>
            </a:r>
          </a:p>
          <a:p>
            <a:pPr marL="285750" indent="-285750">
              <a:buClr>
                <a:srgbClr val="008698"/>
              </a:buClr>
              <a:buFont typeface="Wingdings" panose="05000000000000000000" pitchFamily="2" charset="2"/>
              <a:buChar char="ü"/>
            </a:pPr>
            <a:r>
              <a:rPr lang="it-IT" sz="2200" dirty="0">
                <a:latin typeface="+mn-lt"/>
                <a:ea typeface="+mn-ea"/>
                <a:cs typeface="+mn-cs"/>
              </a:rPr>
              <a:t>approccio pedagogico ed educativo che suddivide i concetti complessi in </a:t>
            </a:r>
            <a:r>
              <a:rPr lang="it-IT" sz="2200" u="sng" dirty="0">
                <a:latin typeface="+mn-lt"/>
                <a:ea typeface="+mn-ea"/>
                <a:cs typeface="+mn-cs"/>
              </a:rPr>
              <a:t>moduli formativi brevi, focalizzati e facilmente assimilabili</a:t>
            </a:r>
            <a:r>
              <a:rPr lang="it-IT" sz="2200" dirty="0">
                <a:latin typeface="+mn-lt"/>
                <a:ea typeface="+mn-ea"/>
                <a:cs typeface="+mn-cs"/>
              </a:rPr>
              <a:t>. </a:t>
            </a:r>
          </a:p>
          <a:p>
            <a:pPr marL="285750" indent="-285750">
              <a:buClr>
                <a:srgbClr val="008698"/>
              </a:buClr>
              <a:buFont typeface="Wingdings" panose="05000000000000000000" pitchFamily="2" charset="2"/>
              <a:buChar char="ü"/>
            </a:pPr>
            <a:r>
              <a:rPr lang="it-IT" sz="2200" dirty="0">
                <a:latin typeface="+mn-lt"/>
                <a:ea typeface="+mn-ea"/>
                <a:cs typeface="+mn-cs"/>
              </a:rPr>
              <a:t>I contenuti, spesso chiamati "learning </a:t>
            </a:r>
            <a:r>
              <a:rPr lang="it-IT" sz="2200" dirty="0" err="1">
                <a:latin typeface="+mn-lt"/>
                <a:ea typeface="+mn-ea"/>
                <a:cs typeface="+mn-cs"/>
              </a:rPr>
              <a:t>nuggets</a:t>
            </a:r>
            <a:r>
              <a:rPr lang="it-IT" sz="2200" dirty="0">
                <a:latin typeface="+mn-lt"/>
                <a:ea typeface="+mn-ea"/>
                <a:cs typeface="+mn-cs"/>
              </a:rPr>
              <a:t>" o pillole, </a:t>
            </a:r>
            <a:r>
              <a:rPr lang="it-IT" sz="2200" u="sng" dirty="0">
                <a:latin typeface="+mn-lt"/>
                <a:ea typeface="+mn-ea"/>
                <a:cs typeface="+mn-cs"/>
              </a:rPr>
              <a:t>durano in genere dai 2 ai 15 minuti</a:t>
            </a:r>
            <a:r>
              <a:rPr lang="it-IT" sz="2200" dirty="0">
                <a:latin typeface="+mn-lt"/>
                <a:ea typeface="+mn-ea"/>
                <a:cs typeface="+mn-cs"/>
              </a:rPr>
              <a:t> e si concentrano su un singolo obiettivo di apprendimento</a:t>
            </a:r>
          </a:p>
          <a:p>
            <a:pPr marL="285750" indent="-285750">
              <a:buClr>
                <a:srgbClr val="008698"/>
              </a:buClr>
              <a:buFont typeface="Wingdings" panose="05000000000000000000" pitchFamily="2" charset="2"/>
              <a:buChar char="ü"/>
            </a:pPr>
            <a:r>
              <a:rPr lang="it-IT" sz="2200" dirty="0">
                <a:latin typeface="+mn-lt"/>
                <a:ea typeface="+mn-ea"/>
                <a:cs typeface="+mn-cs"/>
              </a:rPr>
              <a:t>È una teoria didattica basata sui </a:t>
            </a:r>
            <a:r>
              <a:rPr lang="it-IT" sz="2200" u="sng" dirty="0">
                <a:latin typeface="+mn-lt"/>
                <a:ea typeface="+mn-ea"/>
                <a:cs typeface="+mn-cs"/>
              </a:rPr>
              <a:t>principi della psicologia cognitiva</a:t>
            </a:r>
            <a:r>
              <a:rPr lang="it-IT" sz="2200" dirty="0">
                <a:latin typeface="+mn-lt"/>
                <a:ea typeface="+mn-ea"/>
                <a:cs typeface="+mn-cs"/>
              </a:rPr>
              <a:t>:</a:t>
            </a:r>
          </a:p>
          <a:p>
            <a:pPr marL="719138" indent="-273050">
              <a:buClr>
                <a:srgbClr val="008698"/>
              </a:buClr>
              <a:buFont typeface="Courier New" panose="02070309020205020404" pitchFamily="49" charset="0"/>
              <a:buChar char="o"/>
            </a:pPr>
            <a:r>
              <a:rPr lang="it-IT" sz="2200" b="1" dirty="0">
                <a:latin typeface="+mn-lt"/>
                <a:ea typeface="+mn-ea"/>
                <a:cs typeface="+mn-cs"/>
              </a:rPr>
              <a:t>Riduzione del carico cognitivo </a:t>
            </a:r>
            <a:r>
              <a:rPr lang="it-IT" sz="2200" dirty="0">
                <a:latin typeface="+mn-lt"/>
                <a:ea typeface="+mn-ea"/>
                <a:cs typeface="+mn-cs"/>
              </a:rPr>
              <a:t>che evita il sovraccarico di informazioni, permettendo al cervello di elaborare e memorizzare i dati molto più facilmente. </a:t>
            </a:r>
          </a:p>
          <a:p>
            <a:pPr marL="719138" indent="-273050">
              <a:buClr>
                <a:srgbClr val="008698"/>
              </a:buClr>
              <a:buFont typeface="Courier New" panose="02070309020205020404" pitchFamily="49" charset="0"/>
              <a:buChar char="o"/>
            </a:pPr>
            <a:r>
              <a:rPr lang="it-IT" sz="2200" b="1" dirty="0">
                <a:latin typeface="+mn-lt"/>
                <a:ea typeface="+mn-ea"/>
                <a:cs typeface="+mn-cs"/>
              </a:rPr>
              <a:t>Ripetizione spaziata </a:t>
            </a:r>
            <a:r>
              <a:rPr lang="it-IT" sz="2200" dirty="0">
                <a:latin typeface="+mn-lt"/>
                <a:ea typeface="+mn-ea"/>
                <a:cs typeface="+mn-cs"/>
              </a:rPr>
              <a:t>che consiste nel rivedere concetti brevi a intervalli di tempo, rafforzando la memoria a lungo termine.</a:t>
            </a:r>
          </a:p>
          <a:p>
            <a:pPr marL="285750" indent="-285750">
              <a:buClr>
                <a:srgbClr val="008698"/>
              </a:buClr>
              <a:buFont typeface="Wingdings" panose="05000000000000000000" pitchFamily="2" charset="2"/>
              <a:buChar char="ü"/>
            </a:pPr>
            <a:endParaRPr lang="it-IT" sz="2200" dirty="0">
              <a:latin typeface="+mn-lt"/>
              <a:ea typeface="+mn-ea"/>
              <a:cs typeface="+mn-cs"/>
            </a:endParaRPr>
          </a:p>
        </p:txBody>
      </p:sp>
    </p:spTree>
    <p:extLst>
      <p:ext uri="{BB962C8B-B14F-4D97-AF65-F5344CB8AC3E}">
        <p14:creationId xmlns:p14="http://schemas.microsoft.com/office/powerpoint/2010/main" val="365891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8F717-5FCF-9062-F70F-2E92544202CD}"/>
            </a:ext>
          </a:extLst>
        </p:cNvPr>
        <p:cNvGrpSpPr/>
        <p:nvPr/>
      </p:nvGrpSpPr>
      <p:grpSpPr>
        <a:xfrm>
          <a:off x="0" y="0"/>
          <a:ext cx="0" cy="0"/>
          <a:chOff x="0" y="0"/>
          <a:chExt cx="0" cy="0"/>
        </a:xfrm>
      </p:grpSpPr>
      <p:sp>
        <p:nvSpPr>
          <p:cNvPr id="4" name="Segnaposto data 3">
            <a:extLst>
              <a:ext uri="{FF2B5EF4-FFF2-40B4-BE49-F238E27FC236}">
                <a16:creationId xmlns:a16="http://schemas.microsoft.com/office/drawing/2014/main" id="{634DEF7E-067E-44FC-160C-D7B236A7EBD5}"/>
              </a:ext>
            </a:extLst>
          </p:cNvPr>
          <p:cNvSpPr>
            <a:spLocks noGrp="1"/>
          </p:cNvSpPr>
          <p:nvPr>
            <p:ph type="dt" sz="half" idx="10"/>
          </p:nvPr>
        </p:nvSpPr>
        <p:spPr/>
        <p:txBody>
          <a:bodyPr/>
          <a:lstStyle/>
          <a:p>
            <a:fld id="{4CF006FD-0253-AB47-8523-FCF5F5FBADF9}" type="datetime1">
              <a:rPr lang="it-IT" smtClean="0"/>
              <a:pPr/>
              <a:t>19/06/2026</a:t>
            </a:fld>
            <a:endParaRPr lang="it-IT" dirty="0"/>
          </a:p>
        </p:txBody>
      </p:sp>
      <p:sp>
        <p:nvSpPr>
          <p:cNvPr id="5" name="Segnaposto numero diapositiva 4">
            <a:extLst>
              <a:ext uri="{FF2B5EF4-FFF2-40B4-BE49-F238E27FC236}">
                <a16:creationId xmlns:a16="http://schemas.microsoft.com/office/drawing/2014/main" id="{DF2807D2-0CD3-047D-45CD-C197633ACC8A}"/>
              </a:ext>
            </a:extLst>
          </p:cNvPr>
          <p:cNvSpPr>
            <a:spLocks noGrp="1"/>
          </p:cNvSpPr>
          <p:nvPr>
            <p:ph type="sldNum" sz="quarter" idx="12"/>
          </p:nvPr>
        </p:nvSpPr>
        <p:spPr/>
        <p:txBody>
          <a:bodyPr/>
          <a:lstStyle/>
          <a:p>
            <a:fld id="{03E89E2B-7837-6B45-9BB2-CC8B24B0904A}" type="slidenum">
              <a:rPr lang="it-IT" smtClean="0"/>
              <a:pPr/>
              <a:t>11</a:t>
            </a:fld>
            <a:endParaRPr lang="it-IT" dirty="0"/>
          </a:p>
        </p:txBody>
      </p:sp>
      <p:sp>
        <p:nvSpPr>
          <p:cNvPr id="7" name="CasellaDiTesto 6">
            <a:extLst>
              <a:ext uri="{FF2B5EF4-FFF2-40B4-BE49-F238E27FC236}">
                <a16:creationId xmlns:a16="http://schemas.microsoft.com/office/drawing/2014/main" id="{463C3E67-2A5F-FC5B-167B-AB8067ACD085}"/>
              </a:ext>
            </a:extLst>
          </p:cNvPr>
          <p:cNvSpPr txBox="1"/>
          <p:nvPr/>
        </p:nvSpPr>
        <p:spPr>
          <a:xfrm>
            <a:off x="631372" y="951596"/>
            <a:ext cx="11475594" cy="5262979"/>
          </a:xfrm>
          <a:prstGeom prst="rect">
            <a:avLst/>
          </a:prstGeom>
          <a:noFill/>
        </p:spPr>
        <p:txBody>
          <a:bodyPr wrap="square">
            <a:spAutoFit/>
          </a:bodyPr>
          <a:lstStyle/>
          <a:p>
            <a:pPr marL="285750" indent="-285750">
              <a:buClr>
                <a:srgbClr val="008698"/>
              </a:buClr>
              <a:buFont typeface="Wingdings" panose="05000000000000000000" pitchFamily="2" charset="2"/>
              <a:buChar char="ü"/>
            </a:pPr>
            <a:endParaRPr lang="it-IT" sz="2400" dirty="0"/>
          </a:p>
          <a:p>
            <a:pPr marL="285750" indent="-285750">
              <a:buClr>
                <a:srgbClr val="008698"/>
              </a:buClr>
              <a:buFont typeface="Wingdings" panose="05000000000000000000" pitchFamily="2" charset="2"/>
              <a:buChar char="ü"/>
            </a:pPr>
            <a:r>
              <a:rPr lang="it-IT" sz="2400" dirty="0"/>
              <a:t>Aggiuntiva rispetto alla formazione prevista dalla normativa cogente</a:t>
            </a:r>
          </a:p>
          <a:p>
            <a:pPr>
              <a:buClr>
                <a:srgbClr val="008698"/>
              </a:buClr>
            </a:pPr>
            <a:endParaRPr lang="it-IT" sz="2400" dirty="0"/>
          </a:p>
          <a:p>
            <a:pPr marL="285750" indent="-285750">
              <a:buClr>
                <a:srgbClr val="008698"/>
              </a:buClr>
              <a:buFont typeface="Wingdings" panose="05000000000000000000" pitchFamily="2" charset="2"/>
              <a:buChar char="ü"/>
            </a:pPr>
            <a:r>
              <a:rPr lang="it-IT" sz="2400" dirty="0"/>
              <a:t>Approccio formativo basato micro lezioni della durata di pochi minuti</a:t>
            </a:r>
          </a:p>
          <a:p>
            <a:pPr marL="285750" indent="-285750">
              <a:buClr>
                <a:srgbClr val="008698"/>
              </a:buClr>
              <a:buFont typeface="Wingdings" panose="05000000000000000000" pitchFamily="2" charset="2"/>
              <a:buChar char="ü"/>
            </a:pPr>
            <a:endParaRPr lang="it-IT" sz="2400" dirty="0"/>
          </a:p>
          <a:p>
            <a:pPr marL="285750" indent="-285750">
              <a:buClr>
                <a:srgbClr val="008698"/>
              </a:buClr>
              <a:buFont typeface="Wingdings" panose="05000000000000000000" pitchFamily="2" charset="2"/>
              <a:buChar char="ü"/>
            </a:pPr>
            <a:r>
              <a:rPr lang="it-IT" sz="2400" dirty="0"/>
              <a:t>Ogni unità focalizza un solo obiettivo</a:t>
            </a:r>
          </a:p>
          <a:p>
            <a:pPr marL="285750" indent="-285750">
              <a:buClr>
                <a:srgbClr val="008698"/>
              </a:buClr>
              <a:buFont typeface="Wingdings" panose="05000000000000000000" pitchFamily="2" charset="2"/>
              <a:buChar char="ü"/>
            </a:pPr>
            <a:endParaRPr lang="it-IT" sz="2400" dirty="0"/>
          </a:p>
          <a:p>
            <a:pPr marL="285750" indent="-285750">
              <a:buClr>
                <a:srgbClr val="008698"/>
              </a:buClr>
              <a:buFont typeface="Wingdings" panose="05000000000000000000" pitchFamily="2" charset="2"/>
              <a:buChar char="ü"/>
            </a:pPr>
            <a:r>
              <a:rPr lang="it-IT" sz="2400" dirty="0"/>
              <a:t>Fruizione rapida, erogata con tecnologie informatiche e/o strumenti audiovisivi ad esempio in ambienti comuni aziendali</a:t>
            </a:r>
            <a:endParaRPr lang="it-IT" sz="2400" i="1" dirty="0"/>
          </a:p>
          <a:p>
            <a:pPr marL="285750" indent="-285750">
              <a:buClr>
                <a:srgbClr val="008698"/>
              </a:buClr>
              <a:buFont typeface="Wingdings" panose="05000000000000000000" pitchFamily="2" charset="2"/>
              <a:buChar char="ü"/>
            </a:pPr>
            <a:endParaRPr lang="it-IT" sz="2400" dirty="0"/>
          </a:p>
          <a:p>
            <a:pPr marL="285750" indent="-285750">
              <a:buClr>
                <a:srgbClr val="008698"/>
              </a:buClr>
              <a:buFont typeface="Wingdings" panose="05000000000000000000" pitchFamily="2" charset="2"/>
              <a:buChar char="ü"/>
            </a:pPr>
            <a:r>
              <a:rPr lang="it-IT" sz="2400" dirty="0"/>
              <a:t>Favorisce attenzione e apprendimento immediato</a:t>
            </a:r>
          </a:p>
          <a:p>
            <a:pPr>
              <a:buClr>
                <a:srgbClr val="008698"/>
              </a:buClr>
            </a:pPr>
            <a:endParaRPr lang="it-IT" sz="2400" dirty="0"/>
          </a:p>
          <a:p>
            <a:pPr marL="285750" indent="-285750">
              <a:buClr>
                <a:srgbClr val="008698"/>
              </a:buClr>
              <a:buFont typeface="Wingdings" panose="05000000000000000000" pitchFamily="2" charset="2"/>
              <a:buChar char="ü"/>
            </a:pPr>
            <a:r>
              <a:rPr lang="it-IT" sz="2400" dirty="0"/>
              <a:t>Non necessaria la presenza di un docente, non ha le caratteristiche di sessioni di addestramento</a:t>
            </a:r>
          </a:p>
        </p:txBody>
      </p:sp>
      <p:pic>
        <p:nvPicPr>
          <p:cNvPr id="2" name="Immagine 1">
            <a:extLst>
              <a:ext uri="{FF2B5EF4-FFF2-40B4-BE49-F238E27FC236}">
                <a16:creationId xmlns:a16="http://schemas.microsoft.com/office/drawing/2014/main" id="{B45F117F-538E-4EDA-E9A5-114C25F50597}"/>
              </a:ext>
            </a:extLst>
          </p:cNvPr>
          <p:cNvPicPr>
            <a:picLocks noChangeAspect="1"/>
          </p:cNvPicPr>
          <p:nvPr/>
        </p:nvPicPr>
        <p:blipFill>
          <a:blip r:embed="rId2"/>
          <a:srcRect r="9550"/>
          <a:stretch>
            <a:fillRect/>
          </a:stretch>
        </p:blipFill>
        <p:spPr>
          <a:xfrm>
            <a:off x="9411729" y="995918"/>
            <a:ext cx="2780271" cy="1971742"/>
          </a:xfrm>
          <a:prstGeom prst="rect">
            <a:avLst/>
          </a:prstGeom>
        </p:spPr>
      </p:pic>
      <p:sp>
        <p:nvSpPr>
          <p:cNvPr id="6" name="Rettangolo 5">
            <a:extLst>
              <a:ext uri="{FF2B5EF4-FFF2-40B4-BE49-F238E27FC236}">
                <a16:creationId xmlns:a16="http://schemas.microsoft.com/office/drawing/2014/main" id="{436016AB-5EDC-80EA-90D8-F12E6C1A3CB2}"/>
              </a:ext>
            </a:extLst>
          </p:cNvPr>
          <p:cNvSpPr/>
          <p:nvPr/>
        </p:nvSpPr>
        <p:spPr>
          <a:xfrm>
            <a:off x="0" y="0"/>
            <a:ext cx="12228786" cy="567559"/>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Titolo 14">
            <a:extLst>
              <a:ext uri="{FF2B5EF4-FFF2-40B4-BE49-F238E27FC236}">
                <a16:creationId xmlns:a16="http://schemas.microsoft.com/office/drawing/2014/main" id="{38379A55-E7D5-40CC-6E87-F96498CC4B97}"/>
              </a:ext>
            </a:extLst>
          </p:cNvPr>
          <p:cNvSpPr txBox="1">
            <a:spLocks/>
          </p:cNvSpPr>
          <p:nvPr/>
        </p:nvSpPr>
        <p:spPr>
          <a:xfrm>
            <a:off x="279432" y="119845"/>
            <a:ext cx="7561285" cy="3323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000" kern="1200" baseline="0">
                <a:solidFill>
                  <a:srgbClr val="002E5D"/>
                </a:solidFill>
                <a:latin typeface="Verdana" charset="0"/>
                <a:ea typeface="Verdana" charset="0"/>
                <a:cs typeface="Verdana" charset="0"/>
              </a:defRPr>
            </a:lvl1pPr>
          </a:lstStyle>
          <a:p>
            <a:pPr>
              <a:spcBef>
                <a:spcPts val="0"/>
              </a:spcBef>
            </a:pPr>
            <a:r>
              <a:rPr lang="it-IT" sz="2400" b="1" dirty="0">
                <a:solidFill>
                  <a:schemeClr val="bg1"/>
                </a:solidFill>
                <a:effectLst>
                  <a:outerShdw blurRad="38100" dist="38100" dir="2700000" algn="tl">
                    <a:srgbClr val="000000">
                      <a:alpha val="43137"/>
                    </a:srgbClr>
                  </a:outerShdw>
                </a:effectLst>
              </a:rPr>
              <a:t>Intervento D-3 (Micro-formazione)</a:t>
            </a:r>
          </a:p>
        </p:txBody>
      </p:sp>
      <p:sp>
        <p:nvSpPr>
          <p:cNvPr id="8" name="CasellaDiTesto 7">
            <a:extLst>
              <a:ext uri="{FF2B5EF4-FFF2-40B4-BE49-F238E27FC236}">
                <a16:creationId xmlns:a16="http://schemas.microsoft.com/office/drawing/2014/main" id="{080A2AC6-A413-0D7C-7E6F-D41E6EFEC044}"/>
              </a:ext>
            </a:extLst>
          </p:cNvPr>
          <p:cNvSpPr txBox="1"/>
          <p:nvPr/>
        </p:nvSpPr>
        <p:spPr>
          <a:xfrm>
            <a:off x="631372" y="687404"/>
            <a:ext cx="7994375" cy="523220"/>
          </a:xfrm>
          <a:prstGeom prst="rect">
            <a:avLst/>
          </a:prstGeom>
          <a:noFill/>
        </p:spPr>
        <p:txBody>
          <a:bodyPr wrap="square" rtlCol="0">
            <a:spAutoFit/>
          </a:bodyPr>
          <a:lstStyle/>
          <a:p>
            <a:r>
              <a:rPr lang="it-IT" sz="2800" b="1" i="1" dirty="0">
                <a:solidFill>
                  <a:srgbClr val="C00000"/>
                </a:solidFill>
              </a:rPr>
              <a:t>Pillole di micro-formazione: </a:t>
            </a:r>
            <a:r>
              <a:rPr lang="it-IT" sz="2800" dirty="0">
                <a:solidFill>
                  <a:srgbClr val="002060"/>
                </a:solidFill>
              </a:rPr>
              <a:t>caratteristiche</a:t>
            </a:r>
            <a:r>
              <a:rPr lang="it-IT" sz="2800" b="1" i="1" dirty="0">
                <a:solidFill>
                  <a:srgbClr val="C00000"/>
                </a:solidFill>
              </a:rPr>
              <a:t> </a:t>
            </a:r>
          </a:p>
        </p:txBody>
      </p:sp>
    </p:spTree>
    <p:extLst>
      <p:ext uri="{BB962C8B-B14F-4D97-AF65-F5344CB8AC3E}">
        <p14:creationId xmlns:p14="http://schemas.microsoft.com/office/powerpoint/2010/main" val="2488932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a:extLst>
              <a:ext uri="{FF2B5EF4-FFF2-40B4-BE49-F238E27FC236}">
                <a16:creationId xmlns:a16="http://schemas.microsoft.com/office/drawing/2014/main" id="{CE10D3A6-AA86-DB6A-CB3A-142C8D32B0A7}"/>
              </a:ext>
            </a:extLst>
          </p:cNvPr>
          <p:cNvSpPr>
            <a:spLocks noGrp="1"/>
          </p:cNvSpPr>
          <p:nvPr>
            <p:ph type="dt" sz="half" idx="10"/>
          </p:nvPr>
        </p:nvSpPr>
        <p:spPr/>
        <p:txBody>
          <a:bodyPr/>
          <a:lstStyle/>
          <a:p>
            <a:fld id="{3870FF6E-EA4D-46AA-9A87-2D9D23333031}" type="datetime1">
              <a:rPr lang="it-IT" smtClean="0"/>
              <a:t>19/06/2026</a:t>
            </a:fld>
            <a:endParaRPr lang="it-IT" dirty="0"/>
          </a:p>
        </p:txBody>
      </p:sp>
      <p:sp>
        <p:nvSpPr>
          <p:cNvPr id="4" name="Segnaposto numero diapositiva 3">
            <a:extLst>
              <a:ext uri="{FF2B5EF4-FFF2-40B4-BE49-F238E27FC236}">
                <a16:creationId xmlns:a16="http://schemas.microsoft.com/office/drawing/2014/main" id="{2C23FFC5-06B6-51C8-FE6A-42E8E27CA247}"/>
              </a:ext>
            </a:extLst>
          </p:cNvPr>
          <p:cNvSpPr>
            <a:spLocks noGrp="1"/>
          </p:cNvSpPr>
          <p:nvPr>
            <p:ph type="sldNum" sz="quarter" idx="12"/>
          </p:nvPr>
        </p:nvSpPr>
        <p:spPr/>
        <p:txBody>
          <a:bodyPr/>
          <a:lstStyle/>
          <a:p>
            <a:fld id="{03E89E2B-7837-6B45-9BB2-CC8B24B0904A}" type="slidenum">
              <a:rPr lang="it-IT" smtClean="0"/>
              <a:pPr/>
              <a:t>12</a:t>
            </a:fld>
            <a:endParaRPr lang="it-IT" dirty="0"/>
          </a:p>
        </p:txBody>
      </p:sp>
      <p:sp>
        <p:nvSpPr>
          <p:cNvPr id="6" name="Segnaposto testo 5">
            <a:extLst>
              <a:ext uri="{FF2B5EF4-FFF2-40B4-BE49-F238E27FC236}">
                <a16:creationId xmlns:a16="http://schemas.microsoft.com/office/drawing/2014/main" id="{FCDA46D0-3CAD-2A95-3E46-FEEE3C6D7061}"/>
              </a:ext>
            </a:extLst>
          </p:cNvPr>
          <p:cNvSpPr>
            <a:spLocks noGrp="1"/>
          </p:cNvSpPr>
          <p:nvPr>
            <p:ph type="body" sz="quarter" idx="14"/>
          </p:nvPr>
        </p:nvSpPr>
        <p:spPr/>
        <p:txBody>
          <a:bodyPr/>
          <a:lstStyle/>
          <a:p>
            <a:endParaRPr lang="it-IT"/>
          </a:p>
        </p:txBody>
      </p:sp>
      <p:sp>
        <p:nvSpPr>
          <p:cNvPr id="8" name="CasellaDiTesto 7">
            <a:extLst>
              <a:ext uri="{FF2B5EF4-FFF2-40B4-BE49-F238E27FC236}">
                <a16:creationId xmlns:a16="http://schemas.microsoft.com/office/drawing/2014/main" id="{9A138C2C-3219-CBD2-BDF1-7402262BB09A}"/>
              </a:ext>
            </a:extLst>
          </p:cNvPr>
          <p:cNvSpPr txBox="1"/>
          <p:nvPr/>
        </p:nvSpPr>
        <p:spPr>
          <a:xfrm>
            <a:off x="869480" y="3062526"/>
            <a:ext cx="10497290" cy="2677656"/>
          </a:xfrm>
          <a:prstGeom prst="rect">
            <a:avLst/>
          </a:prstGeom>
          <a:noFill/>
        </p:spPr>
        <p:txBody>
          <a:bodyPr wrap="square">
            <a:spAutoFit/>
          </a:bodyPr>
          <a:lstStyle>
            <a:defPPr>
              <a:defRPr lang="it-IT"/>
            </a:defPPr>
            <a:lvl1pPr marL="285750" indent="-285750">
              <a:buClr>
                <a:srgbClr val="008698"/>
              </a:buClr>
              <a:buFont typeface="Wingdings" panose="05000000000000000000" pitchFamily="2" charset="2"/>
              <a:buChar char="ü"/>
              <a:defRPr sz="2400"/>
            </a:lvl1pPr>
          </a:lstStyle>
          <a:p>
            <a:pPr marL="0" indent="0" algn="just">
              <a:buNone/>
            </a:pPr>
            <a:r>
              <a:rPr lang="it-IT" b="1" i="1" dirty="0">
                <a:solidFill>
                  <a:srgbClr val="C00000"/>
                </a:solidFill>
              </a:rPr>
              <a:t>Break formativi </a:t>
            </a:r>
          </a:p>
          <a:p>
            <a:pPr algn="just"/>
            <a:r>
              <a:rPr lang="en-GB" sz="2000" dirty="0" err="1"/>
              <a:t>sessioni</a:t>
            </a:r>
            <a:r>
              <a:rPr lang="en-GB" sz="2000" dirty="0"/>
              <a:t> formative “on the job” </a:t>
            </a:r>
            <a:r>
              <a:rPr lang="en-GB" sz="2000" dirty="0" err="1"/>
              <a:t>rivolte</a:t>
            </a:r>
            <a:r>
              <a:rPr lang="en-GB" sz="2000" dirty="0"/>
              <a:t> a </a:t>
            </a:r>
            <a:r>
              <a:rPr lang="en-GB" sz="2000" dirty="0" err="1"/>
              <a:t>piccoli</a:t>
            </a:r>
            <a:r>
              <a:rPr lang="en-GB" sz="2000" dirty="0"/>
              <a:t> </a:t>
            </a:r>
            <a:r>
              <a:rPr lang="en-GB" sz="2000" dirty="0" err="1"/>
              <a:t>gruppi</a:t>
            </a:r>
            <a:r>
              <a:rPr lang="en-GB" sz="2000" dirty="0"/>
              <a:t> di </a:t>
            </a:r>
            <a:r>
              <a:rPr lang="en-GB" sz="2000" dirty="0" err="1"/>
              <a:t>lavoratori</a:t>
            </a:r>
            <a:endParaRPr lang="it-IT" sz="2000" dirty="0"/>
          </a:p>
          <a:p>
            <a:pPr algn="just"/>
            <a:r>
              <a:rPr lang="it-IT" sz="2000" dirty="0"/>
              <a:t>erogati da docenti qualificati  affiancati dal preposto</a:t>
            </a:r>
          </a:p>
          <a:p>
            <a:pPr algn="just"/>
            <a:r>
              <a:rPr lang="it-IT" sz="2000" dirty="0"/>
              <a:t>sempre in presenza fisica necessitano di progettazione ai sensi dell’accordo</a:t>
            </a:r>
          </a:p>
          <a:p>
            <a:pPr algn="just"/>
            <a:r>
              <a:rPr lang="it-IT" sz="2000" dirty="0"/>
              <a:t>validi ai fini della formazione specifica dei lavoratori  e dell’aggiornamento</a:t>
            </a:r>
          </a:p>
          <a:p>
            <a:pPr algn="just"/>
            <a:r>
              <a:rPr lang="it-IT" sz="2000" dirty="0"/>
              <a:t>focalizzati su moduli pratici che mostrino l’utilizzo di specifici spazi di lavoro e di specifiche attrezzatture o specifici aspetti legati all’attività di lavoro</a:t>
            </a:r>
          </a:p>
          <a:p>
            <a:pPr algn="just"/>
            <a:r>
              <a:rPr lang="it-IT" sz="2000" dirty="0"/>
              <a:t>direttamente all’interno dei reparti aziendali e presso le postazioni dei lavoratori stessi </a:t>
            </a:r>
          </a:p>
        </p:txBody>
      </p:sp>
      <p:sp>
        <p:nvSpPr>
          <p:cNvPr id="9" name="Rettangolo con angoli arrotondati 8">
            <a:extLst>
              <a:ext uri="{FF2B5EF4-FFF2-40B4-BE49-F238E27FC236}">
                <a16:creationId xmlns:a16="http://schemas.microsoft.com/office/drawing/2014/main" id="{F8602D4E-E248-4C10-D836-5AF2817DC44F}"/>
              </a:ext>
            </a:extLst>
          </p:cNvPr>
          <p:cNvSpPr/>
          <p:nvPr/>
        </p:nvSpPr>
        <p:spPr>
          <a:xfrm>
            <a:off x="948447" y="404086"/>
            <a:ext cx="10418323" cy="2088743"/>
          </a:xfrm>
          <a:prstGeom prst="roundRect">
            <a:avLst>
              <a:gd name="adj" fmla="val 10000"/>
            </a:avLst>
          </a:prstGeom>
          <a:ln>
            <a:solidFill>
              <a:schemeClr val="tx1"/>
            </a:solidFill>
          </a:ln>
        </p:spPr>
        <p:style>
          <a:lnRef idx="0">
            <a:scrgbClr r="0" g="0" b="0"/>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nchor="ctr"/>
          <a:lstStyle/>
          <a:p>
            <a:pPr algn="just"/>
            <a:r>
              <a:rPr lang="it-IT" sz="2000" b="1" dirty="0">
                <a:solidFill>
                  <a:srgbClr val="002060"/>
                </a:solidFill>
              </a:rPr>
              <a:t>La micro-formazione differisce dai break formativi previsti dall’accordo stato regioni del 17 aprile 2025:</a:t>
            </a:r>
          </a:p>
          <a:p>
            <a:pPr marL="342900" lvl="0" indent="-342900" algn="just">
              <a:buClr>
                <a:srgbClr val="007680"/>
              </a:buClr>
              <a:buFont typeface="Wingdings" panose="05000000000000000000" pitchFamily="2" charset="2"/>
              <a:buChar char="ü"/>
            </a:pPr>
            <a:r>
              <a:rPr lang="it-IT" sz="2000" dirty="0">
                <a:solidFill>
                  <a:schemeClr val="tx1"/>
                </a:solidFill>
              </a:rPr>
              <a:t>Pillole somministrate più volte nell’anno richiamando ripetutamente un concetto che è stato trattato in corsi di formazione erogati nello stesso o nell’anno precedente come strumento di rinforzo cognitivo continuo (tipico della </a:t>
            </a:r>
            <a:r>
              <a:rPr lang="it-IT" sz="2000" dirty="0" err="1">
                <a:solidFill>
                  <a:schemeClr val="tx1"/>
                </a:solidFill>
              </a:rPr>
              <a:t>microlearning</a:t>
            </a:r>
            <a:r>
              <a:rPr lang="it-IT" sz="2000" dirty="0">
                <a:solidFill>
                  <a:schemeClr val="tx1"/>
                </a:solidFill>
              </a:rPr>
              <a:t> theory).</a:t>
            </a:r>
          </a:p>
        </p:txBody>
      </p:sp>
    </p:spTree>
    <p:extLst>
      <p:ext uri="{BB962C8B-B14F-4D97-AF65-F5344CB8AC3E}">
        <p14:creationId xmlns:p14="http://schemas.microsoft.com/office/powerpoint/2010/main" val="2164143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FBA40-77E1-ABF7-8E44-9E3BBF753C8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4D3467B-4890-359E-B992-3D69338B5A36}"/>
              </a:ext>
            </a:extLst>
          </p:cNvPr>
          <p:cNvSpPr>
            <a:spLocks noGrp="1"/>
          </p:cNvSpPr>
          <p:nvPr>
            <p:ph type="title"/>
          </p:nvPr>
        </p:nvSpPr>
        <p:spPr>
          <a:xfrm>
            <a:off x="470877" y="251514"/>
            <a:ext cx="11261294" cy="1026780"/>
          </a:xfrm>
        </p:spPr>
        <p:txBody>
          <a:bodyPr/>
          <a:lstStyle/>
          <a:p>
            <a:pPr algn="ctr"/>
            <a:r>
              <a:rPr lang="it-IT" sz="1600" b="1" dirty="0"/>
              <a:t>Monitoraggio interventi</a:t>
            </a:r>
            <a:br>
              <a:rPr lang="it-IT" sz="1600" b="1" dirty="0"/>
            </a:br>
            <a:br>
              <a:rPr lang="it-IT" sz="1600" b="1" dirty="0"/>
            </a:br>
            <a:r>
              <a:rPr lang="it-IT" sz="1600" b="1" dirty="0"/>
              <a:t>SEZIONE D – FORMAZIONE, ADDESTRAMENTO, INFORMAZIONE</a:t>
            </a:r>
            <a:br>
              <a:rPr lang="it-IT" sz="1600" b="1" dirty="0"/>
            </a:br>
            <a:r>
              <a:rPr lang="it-IT" sz="1600" b="1" dirty="0"/>
              <a:t>anno 2027</a:t>
            </a:r>
          </a:p>
        </p:txBody>
      </p:sp>
      <p:sp>
        <p:nvSpPr>
          <p:cNvPr id="4" name="Segnaposto numero diapositiva 3">
            <a:extLst>
              <a:ext uri="{FF2B5EF4-FFF2-40B4-BE49-F238E27FC236}">
                <a16:creationId xmlns:a16="http://schemas.microsoft.com/office/drawing/2014/main" id="{C6447E0E-AB09-8C49-4FA8-2DB35165B0A0}"/>
              </a:ext>
            </a:extLst>
          </p:cNvPr>
          <p:cNvSpPr>
            <a:spLocks noGrp="1"/>
          </p:cNvSpPr>
          <p:nvPr>
            <p:ph type="sldNum" sz="quarter" idx="12"/>
          </p:nvPr>
        </p:nvSpPr>
        <p:spPr/>
        <p:txBody>
          <a:bodyPr/>
          <a:lstStyle/>
          <a:p>
            <a:fld id="{03E89E2B-7837-6B45-9BB2-CC8B24B0904A}" type="slidenum">
              <a:rPr lang="it-IT" smtClean="0"/>
              <a:pPr/>
              <a:t>13</a:t>
            </a:fld>
            <a:endParaRPr lang="it-IT" dirty="0"/>
          </a:p>
        </p:txBody>
      </p:sp>
      <p:sp>
        <p:nvSpPr>
          <p:cNvPr id="5" name="Segnaposto contenuto 4">
            <a:extLst>
              <a:ext uri="{FF2B5EF4-FFF2-40B4-BE49-F238E27FC236}">
                <a16:creationId xmlns:a16="http://schemas.microsoft.com/office/drawing/2014/main" id="{200D0603-C3C2-7E28-5718-10D0CF6857D4}"/>
              </a:ext>
            </a:extLst>
          </p:cNvPr>
          <p:cNvSpPr>
            <a:spLocks noGrp="1"/>
          </p:cNvSpPr>
          <p:nvPr>
            <p:ph idx="1"/>
          </p:nvPr>
        </p:nvSpPr>
        <p:spPr>
          <a:xfrm>
            <a:off x="950568" y="1530920"/>
            <a:ext cx="10290864" cy="4174476"/>
          </a:xfrm>
        </p:spPr>
        <p:txBody>
          <a:bodyPr/>
          <a:lstStyle/>
          <a:p>
            <a:pPr lvl="0"/>
            <a:endParaRPr lang="it-IT" b="1" dirty="0"/>
          </a:p>
          <a:p>
            <a:pPr marL="0" lvl="0" indent="0">
              <a:buNone/>
            </a:pPr>
            <a:r>
              <a:rPr lang="it-IT" b="1" dirty="0"/>
              <a:t>D-5 </a:t>
            </a:r>
            <a:r>
              <a:rPr lang="it-IT" dirty="0"/>
              <a:t>L’azienda ha formato </a:t>
            </a:r>
            <a:r>
              <a:rPr lang="it-IT" b="1" dirty="0"/>
              <a:t>TUTTI</a:t>
            </a:r>
            <a:r>
              <a:rPr lang="it-IT" dirty="0"/>
              <a:t> i lavoratori come addetti al servizio antincendio oppure addetti al primo soccorso oppure addetti alla rianimazione cardiopolmonare (CAR).</a:t>
            </a:r>
          </a:p>
        </p:txBody>
      </p:sp>
      <p:graphicFrame>
        <p:nvGraphicFramePr>
          <p:cNvPr id="8" name="CasellaDiTesto 5">
            <a:extLst>
              <a:ext uri="{FF2B5EF4-FFF2-40B4-BE49-F238E27FC236}">
                <a16:creationId xmlns:a16="http://schemas.microsoft.com/office/drawing/2014/main" id="{ADE0C48A-D83A-7D16-983E-EEEE601556AA}"/>
              </a:ext>
            </a:extLst>
          </p:cNvPr>
          <p:cNvGraphicFramePr/>
          <p:nvPr>
            <p:extLst>
              <p:ext uri="{D42A27DB-BD31-4B8C-83A1-F6EECF244321}">
                <p14:modId xmlns:p14="http://schemas.microsoft.com/office/powerpoint/2010/main" val="1817810091"/>
              </p:ext>
            </p:extLst>
          </p:nvPr>
        </p:nvGraphicFramePr>
        <p:xfrm>
          <a:off x="950568" y="2623381"/>
          <a:ext cx="10290864" cy="3451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losione: 8 punte 2">
            <a:extLst>
              <a:ext uri="{FF2B5EF4-FFF2-40B4-BE49-F238E27FC236}">
                <a16:creationId xmlns:a16="http://schemas.microsoft.com/office/drawing/2014/main" id="{D6172CC7-6DCF-B429-654E-6D99E8B519F8}"/>
              </a:ext>
            </a:extLst>
          </p:cNvPr>
          <p:cNvSpPr/>
          <p:nvPr/>
        </p:nvSpPr>
        <p:spPr>
          <a:xfrm rot="20626536">
            <a:off x="38271" y="181699"/>
            <a:ext cx="2096277" cy="1341081"/>
          </a:xfrm>
          <a:prstGeom prst="irregularSeal1">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it-IT" dirty="0">
                <a:solidFill>
                  <a:schemeClr val="tx1"/>
                </a:solidFill>
              </a:rPr>
              <a:t>Nuovo intervento</a:t>
            </a:r>
          </a:p>
        </p:txBody>
      </p:sp>
    </p:spTree>
    <p:extLst>
      <p:ext uri="{BB962C8B-B14F-4D97-AF65-F5344CB8AC3E}">
        <p14:creationId xmlns:p14="http://schemas.microsoft.com/office/powerpoint/2010/main" val="3993081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B01F8-9495-7AAE-D259-2C9200867BB3}"/>
            </a:ext>
          </a:extLst>
        </p:cNvPr>
        <p:cNvGrpSpPr/>
        <p:nvPr/>
      </p:nvGrpSpPr>
      <p:grpSpPr>
        <a:xfrm>
          <a:off x="0" y="0"/>
          <a:ext cx="0" cy="0"/>
          <a:chOff x="0" y="0"/>
          <a:chExt cx="0" cy="0"/>
        </a:xfrm>
      </p:grpSpPr>
      <p:sp>
        <p:nvSpPr>
          <p:cNvPr id="3" name="Rettangolo 2">
            <a:extLst>
              <a:ext uri="{FF2B5EF4-FFF2-40B4-BE49-F238E27FC236}">
                <a16:creationId xmlns:a16="http://schemas.microsoft.com/office/drawing/2014/main" id="{E2660DD5-6050-B85E-897A-07DF50838B1F}"/>
              </a:ext>
            </a:extLst>
          </p:cNvPr>
          <p:cNvSpPr/>
          <p:nvPr/>
        </p:nvSpPr>
        <p:spPr>
          <a:xfrm>
            <a:off x="0" y="0"/>
            <a:ext cx="12228786" cy="811004"/>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64F1C67B-6AD5-6C3B-9AE4-5121D2625A03}"/>
              </a:ext>
            </a:extLst>
          </p:cNvPr>
          <p:cNvSpPr>
            <a:spLocks noGrp="1"/>
          </p:cNvSpPr>
          <p:nvPr>
            <p:ph type="title"/>
          </p:nvPr>
        </p:nvSpPr>
        <p:spPr>
          <a:xfrm>
            <a:off x="456176" y="96302"/>
            <a:ext cx="11261294" cy="694416"/>
          </a:xfrm>
        </p:spPr>
        <p:txBody>
          <a:bodyPr anchor="ctr"/>
          <a:lstStyle/>
          <a:p>
            <a:pPr>
              <a:lnSpc>
                <a:spcPts val="1400"/>
              </a:lnSpc>
            </a:pPr>
            <a:r>
              <a:rPr lang="it-IT" sz="1600" b="1" dirty="0">
                <a:solidFill>
                  <a:schemeClr val="bg1"/>
                </a:solidFill>
                <a:effectLst>
                  <a:outerShdw blurRad="38100" dist="38100" dir="2700000" algn="tl">
                    <a:srgbClr val="000000">
                      <a:alpha val="43137"/>
                    </a:srgbClr>
                  </a:outerShdw>
                </a:effectLst>
              </a:rPr>
              <a:t>Monitoraggio interventi</a:t>
            </a:r>
            <a:br>
              <a:rPr lang="it-IT" sz="1600" b="1" dirty="0">
                <a:solidFill>
                  <a:schemeClr val="bg1"/>
                </a:solidFill>
                <a:effectLst>
                  <a:outerShdw blurRad="38100" dist="38100" dir="2700000" algn="tl">
                    <a:srgbClr val="000000">
                      <a:alpha val="43137"/>
                    </a:srgbClr>
                  </a:outerShdw>
                </a:effectLst>
              </a:rPr>
            </a:br>
            <a:br>
              <a:rPr lang="it-IT" sz="1400" b="1" dirty="0">
                <a:solidFill>
                  <a:schemeClr val="bg1"/>
                </a:solidFill>
                <a:effectLst>
                  <a:outerShdw blurRad="38100" dist="38100" dir="2700000" algn="tl">
                    <a:srgbClr val="000000">
                      <a:alpha val="43137"/>
                    </a:srgbClr>
                  </a:outerShdw>
                </a:effectLst>
              </a:rPr>
            </a:br>
            <a:r>
              <a:rPr lang="it-IT" sz="1400" b="1" dirty="0">
                <a:solidFill>
                  <a:schemeClr val="bg1"/>
                </a:solidFill>
                <a:effectLst>
                  <a:outerShdw blurRad="38100" dist="38100" dir="2700000" algn="tl">
                    <a:srgbClr val="000000">
                      <a:alpha val="43137"/>
                    </a:srgbClr>
                  </a:outerShdw>
                </a:effectLst>
              </a:rPr>
              <a:t>Sezione E - GESTIONE DELLA SALUTE E SICUREZZA: MISURE ORGANIZZATIVE</a:t>
            </a:r>
            <a:endParaRPr lang="it-IT" sz="1600" b="1" dirty="0">
              <a:solidFill>
                <a:schemeClr val="bg1"/>
              </a:solidFill>
              <a:effectLst>
                <a:outerShdw blurRad="38100" dist="38100" dir="2700000" algn="tl">
                  <a:srgbClr val="000000">
                    <a:alpha val="43137"/>
                  </a:srgbClr>
                </a:outerShdw>
              </a:effectLst>
            </a:endParaRPr>
          </a:p>
        </p:txBody>
      </p:sp>
      <p:sp>
        <p:nvSpPr>
          <p:cNvPr id="4" name="Segnaposto numero diapositiva 3">
            <a:extLst>
              <a:ext uri="{FF2B5EF4-FFF2-40B4-BE49-F238E27FC236}">
                <a16:creationId xmlns:a16="http://schemas.microsoft.com/office/drawing/2014/main" id="{CF9F939C-DB5F-CAF6-2EF1-606E4990D17B}"/>
              </a:ext>
            </a:extLst>
          </p:cNvPr>
          <p:cNvSpPr>
            <a:spLocks noGrp="1"/>
          </p:cNvSpPr>
          <p:nvPr>
            <p:ph type="sldNum" sz="quarter" idx="12"/>
          </p:nvPr>
        </p:nvSpPr>
        <p:spPr/>
        <p:txBody>
          <a:bodyPr/>
          <a:lstStyle/>
          <a:p>
            <a:fld id="{03E89E2B-7837-6B45-9BB2-CC8B24B0904A}" type="slidenum">
              <a:rPr lang="it-IT" smtClean="0"/>
              <a:pPr/>
              <a:t>14</a:t>
            </a:fld>
            <a:endParaRPr lang="it-IT" dirty="0"/>
          </a:p>
        </p:txBody>
      </p:sp>
      <p:sp>
        <p:nvSpPr>
          <p:cNvPr id="5" name="Segnaposto contenuto 4">
            <a:extLst>
              <a:ext uri="{FF2B5EF4-FFF2-40B4-BE49-F238E27FC236}">
                <a16:creationId xmlns:a16="http://schemas.microsoft.com/office/drawing/2014/main" id="{449C67EC-0A61-9137-BE4A-D508E9F93AA1}"/>
              </a:ext>
            </a:extLst>
          </p:cNvPr>
          <p:cNvSpPr>
            <a:spLocks noGrp="1"/>
          </p:cNvSpPr>
          <p:nvPr>
            <p:ph idx="1"/>
          </p:nvPr>
        </p:nvSpPr>
        <p:spPr>
          <a:xfrm>
            <a:off x="470877" y="1045028"/>
            <a:ext cx="11261294" cy="4683967"/>
          </a:xfrm>
        </p:spPr>
        <p:txBody>
          <a:bodyPr/>
          <a:lstStyle/>
          <a:p>
            <a:pPr marL="0" indent="0">
              <a:buNone/>
            </a:pPr>
            <a:br>
              <a:rPr lang="it-IT" dirty="0"/>
            </a:br>
            <a:endParaRPr lang="it-IT" dirty="0"/>
          </a:p>
          <a:p>
            <a:endParaRPr lang="it-IT" b="1" u="sng" dirty="0">
              <a:solidFill>
                <a:srgbClr val="002060"/>
              </a:solidFill>
            </a:endParaRPr>
          </a:p>
        </p:txBody>
      </p:sp>
      <p:graphicFrame>
        <p:nvGraphicFramePr>
          <p:cNvPr id="6" name="Tabella 5">
            <a:extLst>
              <a:ext uri="{FF2B5EF4-FFF2-40B4-BE49-F238E27FC236}">
                <a16:creationId xmlns:a16="http://schemas.microsoft.com/office/drawing/2014/main" id="{8B027567-BCFF-A4DB-C97B-DA2B18474310}"/>
              </a:ext>
            </a:extLst>
          </p:cNvPr>
          <p:cNvGraphicFramePr>
            <a:graphicFrameLocks noGrp="1"/>
          </p:cNvGraphicFramePr>
          <p:nvPr>
            <p:extLst>
              <p:ext uri="{D42A27DB-BD31-4B8C-83A1-F6EECF244321}">
                <p14:modId xmlns:p14="http://schemas.microsoft.com/office/powerpoint/2010/main" val="2595335856"/>
              </p:ext>
            </p:extLst>
          </p:nvPr>
        </p:nvGraphicFramePr>
        <p:xfrm>
          <a:off x="984856" y="1096290"/>
          <a:ext cx="8243227" cy="4832210"/>
        </p:xfrm>
        <a:graphic>
          <a:graphicData uri="http://schemas.openxmlformats.org/drawingml/2006/table">
            <a:tbl>
              <a:tblPr>
                <a:tableStyleId>{22838BEF-8BB2-4498-84A7-C5851F593DF1}</a:tableStyleId>
              </a:tblPr>
              <a:tblGrid>
                <a:gridCol w="729092">
                  <a:extLst>
                    <a:ext uri="{9D8B030D-6E8A-4147-A177-3AD203B41FA5}">
                      <a16:colId xmlns:a16="http://schemas.microsoft.com/office/drawing/2014/main" val="125859725"/>
                    </a:ext>
                  </a:extLst>
                </a:gridCol>
                <a:gridCol w="741677">
                  <a:extLst>
                    <a:ext uri="{9D8B030D-6E8A-4147-A177-3AD203B41FA5}">
                      <a16:colId xmlns:a16="http://schemas.microsoft.com/office/drawing/2014/main" val="177443435"/>
                    </a:ext>
                  </a:extLst>
                </a:gridCol>
                <a:gridCol w="6120816">
                  <a:extLst>
                    <a:ext uri="{9D8B030D-6E8A-4147-A177-3AD203B41FA5}">
                      <a16:colId xmlns:a16="http://schemas.microsoft.com/office/drawing/2014/main" val="1221417062"/>
                    </a:ext>
                  </a:extLst>
                </a:gridCol>
                <a:gridCol w="651642">
                  <a:extLst>
                    <a:ext uri="{9D8B030D-6E8A-4147-A177-3AD203B41FA5}">
                      <a16:colId xmlns:a16="http://schemas.microsoft.com/office/drawing/2014/main" val="1838813964"/>
                    </a:ext>
                  </a:extLst>
                </a:gridCol>
              </a:tblGrid>
              <a:tr h="485188">
                <a:tc rowSpan="11">
                  <a:txBody>
                    <a:bodyPr/>
                    <a:lstStyle/>
                    <a:p>
                      <a:pPr algn="ctr" fontAlgn="ctr">
                        <a:buNone/>
                      </a:pPr>
                      <a:r>
                        <a:rPr lang="it-IT" sz="2000" b="1" u="none" strike="noStrike" dirty="0">
                          <a:effectLst/>
                        </a:rPr>
                        <a:t>E</a:t>
                      </a:r>
                      <a:endParaRPr lang="it-IT" sz="2000" b="1" i="0" u="none" strike="noStrike" dirty="0">
                        <a:solidFill>
                          <a:srgbClr val="000000"/>
                        </a:solidFill>
                        <a:effectLst/>
                        <a:latin typeface="Calibri" panose="020F0502020204030204" pitchFamily="34" charset="0"/>
                      </a:endParaRPr>
                    </a:p>
                  </a:txBody>
                  <a:tcPr marL="6534" marR="6534" marT="6534" marB="0" anchor="ctr"/>
                </a:tc>
                <a:tc>
                  <a:txBody>
                    <a:bodyPr/>
                    <a:lstStyle/>
                    <a:p>
                      <a:pPr algn="ctr" fontAlgn="ctr">
                        <a:buNone/>
                      </a:pPr>
                      <a:r>
                        <a:rPr lang="it-IT" sz="2000" b="1" u="none" strike="noStrike" dirty="0">
                          <a:effectLst/>
                        </a:rPr>
                        <a:t>1</a:t>
                      </a:r>
                      <a:endParaRPr lang="it-IT" sz="2000" b="1" i="0" u="none" strike="noStrike" dirty="0">
                        <a:solidFill>
                          <a:srgbClr val="000000"/>
                        </a:solidFill>
                        <a:effectLst/>
                        <a:latin typeface="Calibri" panose="020F0502020204030204" pitchFamily="34" charset="0"/>
                      </a:endParaRPr>
                    </a:p>
                  </a:txBody>
                  <a:tcPr marL="6534" marR="6534" marT="6534" marB="0" anchor="ctr"/>
                </a:tc>
                <a:tc>
                  <a:txBody>
                    <a:bodyPr/>
                    <a:lstStyle/>
                    <a:p>
                      <a:pPr algn="l" fontAlgn="ctr">
                        <a:buNone/>
                      </a:pPr>
                      <a:r>
                        <a:rPr lang="it-IT" sz="1200" u="none" strike="noStrike" dirty="0">
                          <a:effectLst/>
                        </a:rPr>
                        <a:t>sistema di gestione della salute e sicurezza sul lavoro certificato secondo le norme UNI ISO 45001 da Organismi di certificazione accreditati</a:t>
                      </a:r>
                      <a:endParaRPr lang="it-IT" sz="1200" b="0" i="0" u="none" strike="noStrike" dirty="0">
                        <a:solidFill>
                          <a:srgbClr val="000000"/>
                        </a:solidFill>
                        <a:effectLst/>
                        <a:latin typeface="Calibri" panose="020F0502020204030204" pitchFamily="34" charset="0"/>
                      </a:endParaRPr>
                    </a:p>
                  </a:txBody>
                  <a:tcPr marL="6534" marR="6534" marT="6534" marB="0" anchor="ctr"/>
                </a:tc>
                <a:tc>
                  <a:txBody>
                    <a:bodyPr/>
                    <a:lstStyle/>
                    <a:p>
                      <a:pPr algn="ctr" fontAlgn="ctr">
                        <a:buNone/>
                      </a:pPr>
                      <a:r>
                        <a:rPr lang="it-IT" sz="1600" b="1" u="none" strike="noStrike" dirty="0">
                          <a:effectLst/>
                        </a:rPr>
                        <a:t>22.052</a:t>
                      </a:r>
                      <a:endParaRPr lang="it-IT" sz="1600" b="1" i="0" u="none" strike="noStrike" dirty="0">
                        <a:solidFill>
                          <a:srgbClr val="000000"/>
                        </a:solidFill>
                        <a:effectLst/>
                        <a:latin typeface="Calibri" panose="020F0502020204030204" pitchFamily="34" charset="0"/>
                      </a:endParaRPr>
                    </a:p>
                  </a:txBody>
                  <a:tcPr marL="6534" marR="6534" marT="6534" marB="0" anchor="ctr"/>
                </a:tc>
                <a:extLst>
                  <a:ext uri="{0D108BD9-81ED-4DB2-BD59-A6C34878D82A}">
                    <a16:rowId xmlns:a16="http://schemas.microsoft.com/office/drawing/2014/main" val="3393426159"/>
                  </a:ext>
                </a:extLst>
              </a:tr>
              <a:tr h="340376">
                <a:tc vMerge="1">
                  <a:txBody>
                    <a:bodyPr/>
                    <a:lstStyle/>
                    <a:p>
                      <a:endParaRPr lang="it-IT"/>
                    </a:p>
                  </a:txBody>
                  <a:tcPr/>
                </a:tc>
                <a:tc>
                  <a:txBody>
                    <a:bodyPr/>
                    <a:lstStyle/>
                    <a:p>
                      <a:pPr algn="ctr" fontAlgn="ctr">
                        <a:buNone/>
                      </a:pPr>
                      <a:r>
                        <a:rPr lang="it-IT" sz="2000" b="1" u="none" strike="noStrike" dirty="0">
                          <a:effectLst/>
                        </a:rPr>
                        <a:t>2</a:t>
                      </a:r>
                      <a:endParaRPr lang="it-IT" sz="2000" b="1" i="0" u="none" strike="noStrike" dirty="0">
                        <a:solidFill>
                          <a:srgbClr val="000000"/>
                        </a:solidFill>
                        <a:effectLst/>
                        <a:latin typeface="Calibri" panose="020F0502020204030204" pitchFamily="34" charset="0"/>
                      </a:endParaRPr>
                    </a:p>
                  </a:txBody>
                  <a:tcPr marL="6534" marR="6534" marT="6534" marB="0" anchor="ctr"/>
                </a:tc>
                <a:tc>
                  <a:txBody>
                    <a:bodyPr/>
                    <a:lstStyle/>
                    <a:p>
                      <a:pPr algn="l" fontAlgn="ctr">
                        <a:buNone/>
                      </a:pPr>
                      <a:r>
                        <a:rPr lang="it-IT" sz="1200" u="none" strike="noStrike" dirty="0">
                          <a:effectLst/>
                        </a:rPr>
                        <a:t>sistema di gestione della salute e sicurezza sul lavoro certificato secondo la norma UNI 10617.</a:t>
                      </a:r>
                      <a:endParaRPr lang="it-IT" sz="1200" b="0" i="0" u="none" strike="noStrike" dirty="0">
                        <a:solidFill>
                          <a:srgbClr val="000000"/>
                        </a:solidFill>
                        <a:effectLst/>
                        <a:latin typeface="Calibri" panose="020F0502020204030204" pitchFamily="34" charset="0"/>
                      </a:endParaRPr>
                    </a:p>
                  </a:txBody>
                  <a:tcPr marL="6534" marR="6534" marT="6534" marB="0" anchor="ctr"/>
                </a:tc>
                <a:tc>
                  <a:txBody>
                    <a:bodyPr/>
                    <a:lstStyle/>
                    <a:p>
                      <a:pPr algn="ctr" fontAlgn="ctr">
                        <a:buNone/>
                      </a:pPr>
                      <a:r>
                        <a:rPr lang="it-IT" sz="1600" b="1" u="none" strike="noStrike" dirty="0">
                          <a:effectLst/>
                        </a:rPr>
                        <a:t>32</a:t>
                      </a:r>
                      <a:endParaRPr lang="it-IT" sz="1600" b="1" i="0" u="none" strike="noStrike" dirty="0">
                        <a:solidFill>
                          <a:srgbClr val="000000"/>
                        </a:solidFill>
                        <a:effectLst/>
                        <a:latin typeface="Calibri" panose="020F0502020204030204" pitchFamily="34" charset="0"/>
                      </a:endParaRPr>
                    </a:p>
                  </a:txBody>
                  <a:tcPr marL="6534" marR="6534" marT="6534" marB="0" anchor="ctr"/>
                </a:tc>
                <a:extLst>
                  <a:ext uri="{0D108BD9-81ED-4DB2-BD59-A6C34878D82A}">
                    <a16:rowId xmlns:a16="http://schemas.microsoft.com/office/drawing/2014/main" val="2623068623"/>
                  </a:ext>
                </a:extLst>
              </a:tr>
              <a:tr h="1007506">
                <a:tc vMerge="1">
                  <a:txBody>
                    <a:bodyPr/>
                    <a:lstStyle/>
                    <a:p>
                      <a:endParaRPr lang="it-IT"/>
                    </a:p>
                  </a:txBody>
                  <a:tcPr/>
                </a:tc>
                <a:tc>
                  <a:txBody>
                    <a:bodyPr/>
                    <a:lstStyle/>
                    <a:p>
                      <a:pPr algn="ctr" fontAlgn="ctr">
                        <a:buNone/>
                      </a:pPr>
                      <a:r>
                        <a:rPr lang="it-IT" sz="2000" b="1" u="none" strike="noStrike" dirty="0">
                          <a:effectLst/>
                        </a:rPr>
                        <a:t>3</a:t>
                      </a:r>
                      <a:endParaRPr lang="it-IT" sz="2000" b="1" i="0" u="none" strike="noStrike" dirty="0">
                        <a:solidFill>
                          <a:srgbClr val="000000"/>
                        </a:solidFill>
                        <a:effectLst/>
                        <a:latin typeface="Calibri" panose="020F0502020204030204" pitchFamily="34" charset="0"/>
                      </a:endParaRPr>
                    </a:p>
                  </a:txBody>
                  <a:tcPr marL="6534" marR="6534" marT="6534" marB="0" anchor="ctr"/>
                </a:tc>
                <a:tc>
                  <a:txBody>
                    <a:bodyPr/>
                    <a:lstStyle/>
                    <a:p>
                      <a:pPr algn="l" fontAlgn="ctr">
                        <a:buNone/>
                      </a:pPr>
                      <a:r>
                        <a:rPr lang="it-IT" sz="1200" u="none" strike="noStrike" dirty="0">
                          <a:effectLst/>
                        </a:rPr>
                        <a:t>sistema di gestione della salute e sicurezza sul lavoro che risponde ai criteri definiti da linee Guida UNI INAIL ISPESL e Parti Sociali o da norme riconosciute a livello nazionale e internazionale, norma UNI EN ISO 45001, linee di indirizzo in attuazione di accordi tra Inail e Organizzazioni delle Parti Sociali o Organismi del Sistema della Bilateralità</a:t>
                      </a:r>
                      <a:endParaRPr lang="it-IT" sz="1200" b="0" i="0" u="none" strike="noStrike" dirty="0">
                        <a:solidFill>
                          <a:srgbClr val="000000"/>
                        </a:solidFill>
                        <a:effectLst/>
                        <a:latin typeface="Calibri" panose="020F0502020204030204" pitchFamily="34" charset="0"/>
                      </a:endParaRPr>
                    </a:p>
                  </a:txBody>
                  <a:tcPr marL="6534" marR="6534" marT="6534" marB="0" anchor="ctr"/>
                </a:tc>
                <a:tc>
                  <a:txBody>
                    <a:bodyPr/>
                    <a:lstStyle/>
                    <a:p>
                      <a:pPr algn="ctr" fontAlgn="ctr">
                        <a:buNone/>
                      </a:pPr>
                      <a:r>
                        <a:rPr lang="it-IT" sz="1600" b="1" u="none" strike="noStrike" dirty="0">
                          <a:effectLst/>
                        </a:rPr>
                        <a:t>6.251</a:t>
                      </a:r>
                      <a:endParaRPr lang="it-IT" sz="1600" b="1" i="0" u="none" strike="noStrike" dirty="0">
                        <a:solidFill>
                          <a:srgbClr val="000000"/>
                        </a:solidFill>
                        <a:effectLst/>
                        <a:latin typeface="Calibri" panose="020F0502020204030204" pitchFamily="34" charset="0"/>
                      </a:endParaRPr>
                    </a:p>
                  </a:txBody>
                  <a:tcPr marL="6534" marR="6534" marT="6534" marB="0" anchor="ctr"/>
                </a:tc>
                <a:extLst>
                  <a:ext uri="{0D108BD9-81ED-4DB2-BD59-A6C34878D82A}">
                    <a16:rowId xmlns:a16="http://schemas.microsoft.com/office/drawing/2014/main" val="3729443406"/>
                  </a:ext>
                </a:extLst>
              </a:tr>
              <a:tr h="272387">
                <a:tc vMerge="1">
                  <a:txBody>
                    <a:bodyPr/>
                    <a:lstStyle/>
                    <a:p>
                      <a:endParaRPr lang="it-IT"/>
                    </a:p>
                  </a:txBody>
                  <a:tcPr/>
                </a:tc>
                <a:tc>
                  <a:txBody>
                    <a:bodyPr/>
                    <a:lstStyle/>
                    <a:p>
                      <a:pPr algn="ctr" fontAlgn="ctr">
                        <a:buNone/>
                      </a:pPr>
                      <a:r>
                        <a:rPr lang="it-IT" sz="2000" b="1" u="none" strike="noStrike">
                          <a:effectLst/>
                        </a:rPr>
                        <a:t>4</a:t>
                      </a:r>
                      <a:endParaRPr lang="it-IT" sz="2000" b="1" i="0" u="none" strike="noStrike">
                        <a:solidFill>
                          <a:srgbClr val="000000"/>
                        </a:solidFill>
                        <a:effectLst/>
                        <a:latin typeface="Calibri" panose="020F0502020204030204" pitchFamily="34" charset="0"/>
                      </a:endParaRPr>
                    </a:p>
                  </a:txBody>
                  <a:tcPr marL="6534" marR="6534" marT="6534" marB="0" anchor="ctr"/>
                </a:tc>
                <a:tc>
                  <a:txBody>
                    <a:bodyPr/>
                    <a:lstStyle/>
                    <a:p>
                      <a:pPr algn="l" fontAlgn="ctr">
                        <a:buNone/>
                      </a:pPr>
                      <a:r>
                        <a:rPr lang="it-IT" sz="1200" u="none" strike="noStrike" dirty="0">
                          <a:effectLst/>
                        </a:rPr>
                        <a:t>modello organizzativo e gestionale di cui all’art. 30 del d.lgs. 81/08</a:t>
                      </a:r>
                      <a:endParaRPr lang="it-IT" sz="1200" b="0" i="0" u="none" strike="noStrike" dirty="0">
                        <a:solidFill>
                          <a:srgbClr val="000000"/>
                        </a:solidFill>
                        <a:effectLst/>
                        <a:latin typeface="Calibri" panose="020F0502020204030204" pitchFamily="34" charset="0"/>
                      </a:endParaRPr>
                    </a:p>
                  </a:txBody>
                  <a:tcPr marL="6534" marR="6534" marT="6534" marB="0" anchor="ctr"/>
                </a:tc>
                <a:tc>
                  <a:txBody>
                    <a:bodyPr/>
                    <a:lstStyle/>
                    <a:p>
                      <a:pPr algn="ctr" fontAlgn="ctr">
                        <a:buNone/>
                      </a:pPr>
                      <a:r>
                        <a:rPr lang="it-IT" sz="1600" b="1" u="none" strike="noStrike">
                          <a:effectLst/>
                        </a:rPr>
                        <a:t>5.677</a:t>
                      </a:r>
                      <a:endParaRPr lang="it-IT" sz="1600" b="1" i="0" u="none" strike="noStrike">
                        <a:solidFill>
                          <a:srgbClr val="000000"/>
                        </a:solidFill>
                        <a:effectLst/>
                        <a:latin typeface="Calibri" panose="020F0502020204030204" pitchFamily="34" charset="0"/>
                      </a:endParaRPr>
                    </a:p>
                  </a:txBody>
                  <a:tcPr marL="6534" marR="6534" marT="6534" marB="0" anchor="ctr"/>
                </a:tc>
                <a:extLst>
                  <a:ext uri="{0D108BD9-81ED-4DB2-BD59-A6C34878D82A}">
                    <a16:rowId xmlns:a16="http://schemas.microsoft.com/office/drawing/2014/main" val="1521275045"/>
                  </a:ext>
                </a:extLst>
              </a:tr>
              <a:tr h="263875">
                <a:tc vMerge="1">
                  <a:txBody>
                    <a:bodyPr/>
                    <a:lstStyle/>
                    <a:p>
                      <a:endParaRPr lang="it-IT"/>
                    </a:p>
                  </a:txBody>
                  <a:tcPr/>
                </a:tc>
                <a:tc>
                  <a:txBody>
                    <a:bodyPr/>
                    <a:lstStyle/>
                    <a:p>
                      <a:pPr algn="ctr" fontAlgn="ctr">
                        <a:buNone/>
                      </a:pPr>
                      <a:r>
                        <a:rPr lang="it-IT" sz="2000" b="1" u="none" strike="noStrike" dirty="0">
                          <a:effectLst/>
                        </a:rPr>
                        <a:t>5</a:t>
                      </a:r>
                      <a:endParaRPr lang="it-IT" sz="2000" b="1" i="0" u="none" strike="noStrike" dirty="0">
                        <a:solidFill>
                          <a:srgbClr val="000000"/>
                        </a:solidFill>
                        <a:effectLst/>
                        <a:latin typeface="Calibri" panose="020F0502020204030204" pitchFamily="34" charset="0"/>
                      </a:endParaRPr>
                    </a:p>
                  </a:txBody>
                  <a:tcPr marL="6534" marR="6534" marT="6534" marB="0" anchor="ctr"/>
                </a:tc>
                <a:tc>
                  <a:txBody>
                    <a:bodyPr/>
                    <a:lstStyle/>
                    <a:p>
                      <a:pPr algn="l" fontAlgn="ctr">
                        <a:buNone/>
                      </a:pPr>
                      <a:r>
                        <a:rPr lang="it-IT" sz="1200" u="none" strike="noStrike" dirty="0">
                          <a:effectLst/>
                        </a:rPr>
                        <a:t>un modello organizzativo e gestionale di cui all’art. 30 del d.lgs. 81/08 asseverato</a:t>
                      </a:r>
                      <a:endParaRPr lang="it-IT" sz="1200" b="0" i="0" u="none" strike="noStrike" dirty="0">
                        <a:solidFill>
                          <a:srgbClr val="000000"/>
                        </a:solidFill>
                        <a:effectLst/>
                        <a:latin typeface="Calibri" panose="020F0502020204030204" pitchFamily="34" charset="0"/>
                      </a:endParaRPr>
                    </a:p>
                  </a:txBody>
                  <a:tcPr marL="6534" marR="6534" marT="6534" marB="0" anchor="ctr"/>
                </a:tc>
                <a:tc>
                  <a:txBody>
                    <a:bodyPr/>
                    <a:lstStyle/>
                    <a:p>
                      <a:pPr algn="ctr" fontAlgn="ctr">
                        <a:buNone/>
                      </a:pPr>
                      <a:r>
                        <a:rPr lang="it-IT" sz="1600" b="1" u="none" strike="noStrike" dirty="0">
                          <a:effectLst/>
                        </a:rPr>
                        <a:t>83</a:t>
                      </a:r>
                      <a:endParaRPr lang="it-IT" sz="1600" b="1" i="0" u="none" strike="noStrike" dirty="0">
                        <a:solidFill>
                          <a:srgbClr val="000000"/>
                        </a:solidFill>
                        <a:effectLst/>
                        <a:latin typeface="Calibri" panose="020F0502020204030204" pitchFamily="34" charset="0"/>
                      </a:endParaRPr>
                    </a:p>
                  </a:txBody>
                  <a:tcPr marL="6534" marR="6534" marT="6534" marB="0" anchor="ctr"/>
                </a:tc>
                <a:extLst>
                  <a:ext uri="{0D108BD9-81ED-4DB2-BD59-A6C34878D82A}">
                    <a16:rowId xmlns:a16="http://schemas.microsoft.com/office/drawing/2014/main" val="2287152844"/>
                  </a:ext>
                </a:extLst>
              </a:tr>
              <a:tr h="340376">
                <a:tc vMerge="1">
                  <a:txBody>
                    <a:bodyPr/>
                    <a:lstStyle/>
                    <a:p>
                      <a:endParaRPr lang="it-IT"/>
                    </a:p>
                  </a:txBody>
                  <a:tcPr/>
                </a:tc>
                <a:tc>
                  <a:txBody>
                    <a:bodyPr/>
                    <a:lstStyle/>
                    <a:p>
                      <a:pPr algn="ctr" fontAlgn="ctr">
                        <a:buNone/>
                      </a:pPr>
                      <a:r>
                        <a:rPr lang="it-IT" sz="2000" b="1" u="none" strike="noStrike">
                          <a:effectLst/>
                        </a:rPr>
                        <a:t>6</a:t>
                      </a:r>
                      <a:endParaRPr lang="it-IT" sz="2000" b="1" i="0" u="none" strike="noStrike">
                        <a:solidFill>
                          <a:srgbClr val="000000"/>
                        </a:solidFill>
                        <a:effectLst/>
                        <a:latin typeface="Calibri" panose="020F0502020204030204" pitchFamily="34" charset="0"/>
                      </a:endParaRPr>
                    </a:p>
                  </a:txBody>
                  <a:tcPr marL="6534" marR="6534" marT="6534" marB="0" anchor="ctr"/>
                </a:tc>
                <a:tc>
                  <a:txBody>
                    <a:bodyPr/>
                    <a:lstStyle/>
                    <a:p>
                      <a:pPr algn="l" fontAlgn="ctr">
                        <a:buNone/>
                      </a:pPr>
                      <a:r>
                        <a:rPr lang="it-IT" sz="1200" u="none" strike="noStrike" dirty="0">
                          <a:effectLst/>
                        </a:rPr>
                        <a:t>sistema di responsabilità sociale delle organizzazioni secondo la Norma UNI EN ISO 26000</a:t>
                      </a:r>
                      <a:endParaRPr lang="it-IT" sz="1200" b="0" i="0" u="none" strike="noStrike" dirty="0">
                        <a:solidFill>
                          <a:srgbClr val="000000"/>
                        </a:solidFill>
                        <a:effectLst/>
                        <a:latin typeface="Calibri" panose="020F0502020204030204" pitchFamily="34" charset="0"/>
                      </a:endParaRPr>
                    </a:p>
                  </a:txBody>
                  <a:tcPr marL="6534" marR="6534" marT="6534" marB="0" anchor="ctr"/>
                </a:tc>
                <a:tc>
                  <a:txBody>
                    <a:bodyPr/>
                    <a:lstStyle/>
                    <a:p>
                      <a:pPr algn="ctr" fontAlgn="ctr">
                        <a:buNone/>
                      </a:pPr>
                      <a:r>
                        <a:rPr lang="it-IT" sz="1600" b="1" u="none" strike="noStrike">
                          <a:effectLst/>
                        </a:rPr>
                        <a:t>29</a:t>
                      </a:r>
                      <a:endParaRPr lang="it-IT" sz="1600" b="1" i="0" u="none" strike="noStrike">
                        <a:solidFill>
                          <a:srgbClr val="000000"/>
                        </a:solidFill>
                        <a:effectLst/>
                        <a:latin typeface="Calibri" panose="020F0502020204030204" pitchFamily="34" charset="0"/>
                      </a:endParaRPr>
                    </a:p>
                  </a:txBody>
                  <a:tcPr marL="6534" marR="6534" marT="6534" marB="0" anchor="ctr"/>
                </a:tc>
                <a:extLst>
                  <a:ext uri="{0D108BD9-81ED-4DB2-BD59-A6C34878D82A}">
                    <a16:rowId xmlns:a16="http://schemas.microsoft.com/office/drawing/2014/main" val="846169376"/>
                  </a:ext>
                </a:extLst>
              </a:tr>
              <a:tr h="229826">
                <a:tc vMerge="1">
                  <a:txBody>
                    <a:bodyPr/>
                    <a:lstStyle/>
                    <a:p>
                      <a:endParaRPr lang="it-IT"/>
                    </a:p>
                  </a:txBody>
                  <a:tcPr/>
                </a:tc>
                <a:tc>
                  <a:txBody>
                    <a:bodyPr/>
                    <a:lstStyle/>
                    <a:p>
                      <a:pPr algn="ctr" fontAlgn="ctr">
                        <a:buNone/>
                      </a:pPr>
                      <a:r>
                        <a:rPr lang="it-IT" sz="2000" b="1" u="none" strike="noStrike" dirty="0">
                          <a:effectLst/>
                        </a:rPr>
                        <a:t>7</a:t>
                      </a:r>
                      <a:endParaRPr lang="it-IT" sz="2000" b="1" i="0" u="none" strike="noStrike" dirty="0">
                        <a:solidFill>
                          <a:srgbClr val="000000"/>
                        </a:solidFill>
                        <a:effectLst/>
                        <a:latin typeface="Calibri" panose="020F0502020204030204" pitchFamily="34" charset="0"/>
                      </a:endParaRPr>
                    </a:p>
                  </a:txBody>
                  <a:tcPr marL="6534" marR="6534" marT="6534" marB="0" anchor="ctr"/>
                </a:tc>
                <a:tc>
                  <a:txBody>
                    <a:bodyPr/>
                    <a:lstStyle/>
                    <a:p>
                      <a:pPr algn="l" fontAlgn="ctr">
                        <a:buNone/>
                      </a:pPr>
                      <a:r>
                        <a:rPr lang="it-IT" sz="1200" u="none" strike="noStrike" dirty="0">
                          <a:effectLst/>
                        </a:rPr>
                        <a:t>sistema di Responsabilità Sociale certificato SA 8000.</a:t>
                      </a:r>
                      <a:endParaRPr lang="it-IT" sz="1200" b="0" i="0" u="none" strike="noStrike" dirty="0">
                        <a:solidFill>
                          <a:srgbClr val="000000"/>
                        </a:solidFill>
                        <a:effectLst/>
                        <a:latin typeface="Calibri" panose="020F0502020204030204" pitchFamily="34" charset="0"/>
                      </a:endParaRPr>
                    </a:p>
                  </a:txBody>
                  <a:tcPr marL="6534" marR="6534" marT="6534" marB="0" anchor="ctr"/>
                </a:tc>
                <a:tc>
                  <a:txBody>
                    <a:bodyPr/>
                    <a:lstStyle/>
                    <a:p>
                      <a:pPr algn="ctr" fontAlgn="ctr">
                        <a:buNone/>
                      </a:pPr>
                      <a:r>
                        <a:rPr lang="it-IT" sz="1600" b="1" u="none" strike="noStrike">
                          <a:effectLst/>
                        </a:rPr>
                        <a:t>407</a:t>
                      </a:r>
                      <a:endParaRPr lang="it-IT" sz="1600" b="1" i="0" u="none" strike="noStrike">
                        <a:solidFill>
                          <a:srgbClr val="000000"/>
                        </a:solidFill>
                        <a:effectLst/>
                        <a:latin typeface="Calibri" panose="020F0502020204030204" pitchFamily="34" charset="0"/>
                      </a:endParaRPr>
                    </a:p>
                  </a:txBody>
                  <a:tcPr marL="6534" marR="6534" marT="6534" marB="0" anchor="ctr"/>
                </a:tc>
                <a:extLst>
                  <a:ext uri="{0D108BD9-81ED-4DB2-BD59-A6C34878D82A}">
                    <a16:rowId xmlns:a16="http://schemas.microsoft.com/office/drawing/2014/main" val="1112203037"/>
                  </a:ext>
                </a:extLst>
              </a:tr>
              <a:tr h="561797">
                <a:tc vMerge="1">
                  <a:txBody>
                    <a:bodyPr/>
                    <a:lstStyle/>
                    <a:p>
                      <a:endParaRPr lang="it-IT"/>
                    </a:p>
                  </a:txBody>
                  <a:tcPr/>
                </a:tc>
                <a:tc>
                  <a:txBody>
                    <a:bodyPr/>
                    <a:lstStyle/>
                    <a:p>
                      <a:pPr algn="ctr" fontAlgn="ctr">
                        <a:buNone/>
                      </a:pPr>
                      <a:r>
                        <a:rPr lang="it-IT" sz="2000" b="1" u="none" strike="noStrike" dirty="0">
                          <a:effectLst/>
                        </a:rPr>
                        <a:t>8</a:t>
                      </a:r>
                      <a:endParaRPr lang="it-IT" sz="2000" b="1" i="0" u="none" strike="noStrike" dirty="0">
                        <a:solidFill>
                          <a:srgbClr val="000000"/>
                        </a:solidFill>
                        <a:effectLst/>
                        <a:latin typeface="Calibri" panose="020F0502020204030204" pitchFamily="34" charset="0"/>
                      </a:endParaRPr>
                    </a:p>
                  </a:txBody>
                  <a:tcPr marL="6534" marR="6534" marT="6534" marB="0" anchor="ctr"/>
                </a:tc>
                <a:tc>
                  <a:txBody>
                    <a:bodyPr/>
                    <a:lstStyle/>
                    <a:p>
                      <a:pPr algn="l" fontAlgn="ctr">
                        <a:buNone/>
                      </a:pPr>
                      <a:r>
                        <a:rPr lang="it-IT" sz="1200" u="none" strike="noStrike" dirty="0">
                          <a:effectLst/>
                        </a:rPr>
                        <a:t>buone prassi validate dalla Commissione consultiva permanente per la salute e sicurezza sul</a:t>
                      </a:r>
                      <a:br>
                        <a:rPr lang="it-IT" sz="1200" u="none" strike="noStrike" dirty="0">
                          <a:effectLst/>
                        </a:rPr>
                      </a:br>
                      <a:r>
                        <a:rPr lang="it-IT" sz="1200" u="none" strike="noStrike" dirty="0">
                          <a:effectLst/>
                        </a:rPr>
                        <a:t>Lavoro</a:t>
                      </a:r>
                      <a:endParaRPr lang="it-IT" sz="1200" b="0" i="0" u="none" strike="noStrike" dirty="0">
                        <a:solidFill>
                          <a:srgbClr val="000000"/>
                        </a:solidFill>
                        <a:effectLst/>
                        <a:latin typeface="Calibri" panose="020F0502020204030204" pitchFamily="34" charset="0"/>
                      </a:endParaRPr>
                    </a:p>
                  </a:txBody>
                  <a:tcPr marL="6534" marR="6534" marT="6534" marB="0" anchor="ctr"/>
                </a:tc>
                <a:tc>
                  <a:txBody>
                    <a:bodyPr/>
                    <a:lstStyle/>
                    <a:p>
                      <a:pPr algn="ctr" fontAlgn="ctr">
                        <a:buNone/>
                      </a:pPr>
                      <a:r>
                        <a:rPr lang="it-IT" sz="1600" b="1" u="none" strike="noStrike" dirty="0">
                          <a:effectLst/>
                        </a:rPr>
                        <a:t>316</a:t>
                      </a:r>
                      <a:endParaRPr lang="it-IT" sz="1600" b="1" i="0" u="none" strike="noStrike" dirty="0">
                        <a:solidFill>
                          <a:srgbClr val="000000"/>
                        </a:solidFill>
                        <a:effectLst/>
                        <a:latin typeface="Calibri" panose="020F0502020204030204" pitchFamily="34" charset="0"/>
                      </a:endParaRPr>
                    </a:p>
                  </a:txBody>
                  <a:tcPr marL="6534" marR="6534" marT="6534" marB="0" anchor="ctr"/>
                </a:tc>
                <a:extLst>
                  <a:ext uri="{0D108BD9-81ED-4DB2-BD59-A6C34878D82A}">
                    <a16:rowId xmlns:a16="http://schemas.microsoft.com/office/drawing/2014/main" val="2619001678"/>
                  </a:ext>
                </a:extLst>
              </a:tr>
              <a:tr h="400067">
                <a:tc vMerge="1">
                  <a:txBody>
                    <a:bodyPr/>
                    <a:lstStyle/>
                    <a:p>
                      <a:endParaRPr lang="it-IT"/>
                    </a:p>
                  </a:txBody>
                  <a:tcPr/>
                </a:tc>
                <a:tc>
                  <a:txBody>
                    <a:bodyPr/>
                    <a:lstStyle/>
                    <a:p>
                      <a:pPr algn="ctr" fontAlgn="ctr">
                        <a:buNone/>
                      </a:pPr>
                      <a:r>
                        <a:rPr lang="it-IT" sz="2000" b="1" u="none" strike="noStrike" dirty="0">
                          <a:effectLst/>
                        </a:rPr>
                        <a:t>9</a:t>
                      </a:r>
                      <a:endParaRPr lang="it-IT" sz="2000" b="1" i="0" u="none" strike="noStrike" dirty="0">
                        <a:solidFill>
                          <a:srgbClr val="000000"/>
                        </a:solidFill>
                        <a:effectLst/>
                        <a:latin typeface="Calibri" panose="020F0502020204030204" pitchFamily="34" charset="0"/>
                      </a:endParaRPr>
                    </a:p>
                  </a:txBody>
                  <a:tcPr marL="6534" marR="6534" marT="6534" marB="0" anchor="ctr"/>
                </a:tc>
                <a:tc>
                  <a:txBody>
                    <a:bodyPr/>
                    <a:lstStyle/>
                    <a:p>
                      <a:pPr algn="l" fontAlgn="ctr">
                        <a:buNone/>
                      </a:pPr>
                      <a:r>
                        <a:rPr lang="it-IT" sz="1200" u="none" strike="noStrike" dirty="0">
                          <a:effectLst/>
                        </a:rPr>
                        <a:t>azienda finalista al premio “Imprese per la sicurezza” che ha ricevuto la  visita del team di valutatori esperti</a:t>
                      </a:r>
                      <a:endParaRPr lang="it-IT" sz="1200" b="0" i="0" u="none" strike="noStrike" dirty="0">
                        <a:solidFill>
                          <a:srgbClr val="000000"/>
                        </a:solidFill>
                        <a:effectLst/>
                        <a:latin typeface="Calibri" panose="020F0502020204030204" pitchFamily="34" charset="0"/>
                      </a:endParaRPr>
                    </a:p>
                  </a:txBody>
                  <a:tcPr marL="6534" marR="6534" marT="6534" marB="0" anchor="ctr"/>
                </a:tc>
                <a:tc>
                  <a:txBody>
                    <a:bodyPr/>
                    <a:lstStyle/>
                    <a:p>
                      <a:pPr algn="ctr" fontAlgn="ctr">
                        <a:buNone/>
                      </a:pPr>
                      <a:r>
                        <a:rPr lang="it-IT" sz="1600" b="1" u="none" strike="noStrike" dirty="0">
                          <a:effectLst/>
                        </a:rPr>
                        <a:t>1</a:t>
                      </a:r>
                      <a:endParaRPr lang="it-IT" sz="1600" b="1" i="0" u="none" strike="noStrike" dirty="0">
                        <a:solidFill>
                          <a:srgbClr val="000000"/>
                        </a:solidFill>
                        <a:effectLst/>
                        <a:latin typeface="Calibri" panose="020F0502020204030204" pitchFamily="34" charset="0"/>
                      </a:endParaRPr>
                    </a:p>
                  </a:txBody>
                  <a:tcPr marL="6534" marR="6534" marT="6534" marB="0" anchor="ctr"/>
                </a:tc>
                <a:extLst>
                  <a:ext uri="{0D108BD9-81ED-4DB2-BD59-A6C34878D82A}">
                    <a16:rowId xmlns:a16="http://schemas.microsoft.com/office/drawing/2014/main" val="984438535"/>
                  </a:ext>
                </a:extLst>
              </a:tr>
              <a:tr h="451564">
                <a:tc vMerge="1">
                  <a:txBody>
                    <a:bodyPr/>
                    <a:lstStyle/>
                    <a:p>
                      <a:endParaRPr lang="it-IT"/>
                    </a:p>
                  </a:txBody>
                  <a:tcPr/>
                </a:tc>
                <a:tc>
                  <a:txBody>
                    <a:bodyPr/>
                    <a:lstStyle/>
                    <a:p>
                      <a:pPr algn="ctr" fontAlgn="ctr">
                        <a:buNone/>
                      </a:pPr>
                      <a:r>
                        <a:rPr lang="it-IT" sz="2000" b="1" u="none" strike="noStrike" dirty="0">
                          <a:effectLst/>
                        </a:rPr>
                        <a:t>10</a:t>
                      </a:r>
                      <a:endParaRPr lang="it-IT" sz="2000" b="1" i="0" u="none" strike="noStrike" dirty="0">
                        <a:solidFill>
                          <a:srgbClr val="000000"/>
                        </a:solidFill>
                        <a:effectLst/>
                        <a:latin typeface="Calibri" panose="020F0502020204030204" pitchFamily="34" charset="0"/>
                      </a:endParaRPr>
                    </a:p>
                  </a:txBody>
                  <a:tcPr marL="6534" marR="6534" marT="6534" marB="0" anchor="ctr"/>
                </a:tc>
                <a:tc>
                  <a:txBody>
                    <a:bodyPr/>
                    <a:lstStyle/>
                    <a:p>
                      <a:pPr algn="l" fontAlgn="ctr">
                        <a:buNone/>
                      </a:pPr>
                      <a:r>
                        <a:rPr lang="it-IT" sz="1200" u="none" strike="noStrike" dirty="0">
                          <a:effectLst/>
                        </a:rPr>
                        <a:t>sistema di rilevazione dei mancati infortuni e attua le misure migliorative idonee a impedire il ripetersi degli eventi rilevati.</a:t>
                      </a:r>
                      <a:endParaRPr lang="it-IT" sz="1200" b="0" i="0" u="none" strike="noStrike" dirty="0">
                        <a:solidFill>
                          <a:srgbClr val="000000"/>
                        </a:solidFill>
                        <a:effectLst/>
                        <a:latin typeface="Calibri" panose="020F0502020204030204" pitchFamily="34" charset="0"/>
                      </a:endParaRPr>
                    </a:p>
                  </a:txBody>
                  <a:tcPr marL="6534" marR="6534" marT="6534" marB="0" anchor="ctr"/>
                </a:tc>
                <a:tc>
                  <a:txBody>
                    <a:bodyPr/>
                    <a:lstStyle/>
                    <a:p>
                      <a:pPr algn="ctr" fontAlgn="ctr">
                        <a:buNone/>
                      </a:pPr>
                      <a:r>
                        <a:rPr lang="it-IT" sz="1600" b="1" u="none" strike="noStrike" dirty="0">
                          <a:effectLst/>
                        </a:rPr>
                        <a:t>876</a:t>
                      </a:r>
                      <a:endParaRPr lang="it-IT" sz="1600" b="1" i="0" u="none" strike="noStrike" dirty="0">
                        <a:solidFill>
                          <a:srgbClr val="000000"/>
                        </a:solidFill>
                        <a:effectLst/>
                        <a:latin typeface="Calibri" panose="020F0502020204030204" pitchFamily="34" charset="0"/>
                      </a:endParaRPr>
                    </a:p>
                  </a:txBody>
                  <a:tcPr marL="6534" marR="6534" marT="6534" marB="0" anchor="ctr"/>
                </a:tc>
                <a:extLst>
                  <a:ext uri="{0D108BD9-81ED-4DB2-BD59-A6C34878D82A}">
                    <a16:rowId xmlns:a16="http://schemas.microsoft.com/office/drawing/2014/main" val="1913267853"/>
                  </a:ext>
                </a:extLst>
              </a:tr>
              <a:tr h="0">
                <a:tc vMerge="1">
                  <a:txBody>
                    <a:bodyPr/>
                    <a:lstStyle/>
                    <a:p>
                      <a:endParaRPr lang="it-IT"/>
                    </a:p>
                  </a:txBody>
                  <a:tcPr/>
                </a:tc>
                <a:tc>
                  <a:txBody>
                    <a:bodyPr/>
                    <a:lstStyle/>
                    <a:p>
                      <a:pPr algn="ctr" fontAlgn="ctr">
                        <a:buNone/>
                      </a:pPr>
                      <a:r>
                        <a:rPr lang="it-IT" sz="2000" b="1" u="none" strike="noStrike" dirty="0">
                          <a:effectLst/>
                        </a:rPr>
                        <a:t>11</a:t>
                      </a:r>
                      <a:endParaRPr lang="it-IT" sz="2000" b="1" i="0" u="none" strike="noStrike" dirty="0">
                        <a:solidFill>
                          <a:srgbClr val="000000"/>
                        </a:solidFill>
                        <a:effectLst/>
                        <a:latin typeface="Calibri" panose="020F0502020204030204" pitchFamily="34" charset="0"/>
                      </a:endParaRPr>
                    </a:p>
                  </a:txBody>
                  <a:tcPr marL="6534" marR="6534" marT="6534" marB="0" anchor="ctr"/>
                </a:tc>
                <a:tc>
                  <a:txBody>
                    <a:bodyPr/>
                    <a:lstStyle/>
                    <a:p>
                      <a:pPr algn="l" fontAlgn="ctr">
                        <a:buNone/>
                      </a:pPr>
                      <a:r>
                        <a:rPr lang="it-IT" sz="1200" u="none" strike="noStrike" dirty="0">
                          <a:effectLst/>
                        </a:rPr>
                        <a:t>adesione al Programma “Responsible Care”</a:t>
                      </a:r>
                      <a:endParaRPr lang="it-IT" sz="1200" b="0" i="0" u="none" strike="noStrike" dirty="0">
                        <a:solidFill>
                          <a:srgbClr val="000000"/>
                        </a:solidFill>
                        <a:effectLst/>
                        <a:latin typeface="Calibri" panose="020F0502020204030204" pitchFamily="34" charset="0"/>
                      </a:endParaRPr>
                    </a:p>
                  </a:txBody>
                  <a:tcPr marL="6534" marR="6534" marT="6534" marB="0" anchor="ctr"/>
                </a:tc>
                <a:tc>
                  <a:txBody>
                    <a:bodyPr/>
                    <a:lstStyle/>
                    <a:p>
                      <a:pPr algn="ctr" fontAlgn="ctr">
                        <a:buNone/>
                      </a:pPr>
                      <a:r>
                        <a:rPr lang="it-IT" sz="1600" b="1" u="none" strike="noStrike" dirty="0">
                          <a:effectLst/>
                        </a:rPr>
                        <a:t>7</a:t>
                      </a:r>
                      <a:endParaRPr lang="it-IT" sz="1600" b="1" i="0" u="none" strike="noStrike" dirty="0">
                        <a:solidFill>
                          <a:srgbClr val="000000"/>
                        </a:solidFill>
                        <a:effectLst/>
                        <a:latin typeface="Calibri" panose="020F0502020204030204" pitchFamily="34" charset="0"/>
                      </a:endParaRPr>
                    </a:p>
                  </a:txBody>
                  <a:tcPr marL="6534" marR="6534" marT="6534" marB="0" anchor="ctr"/>
                </a:tc>
                <a:extLst>
                  <a:ext uri="{0D108BD9-81ED-4DB2-BD59-A6C34878D82A}">
                    <a16:rowId xmlns:a16="http://schemas.microsoft.com/office/drawing/2014/main" val="3922368314"/>
                  </a:ext>
                </a:extLst>
              </a:tr>
            </a:tbl>
          </a:graphicData>
        </a:graphic>
      </p:graphicFrame>
      <p:sp>
        <p:nvSpPr>
          <p:cNvPr id="7" name="Rettangolo con angoli arrotondati 6">
            <a:extLst>
              <a:ext uri="{FF2B5EF4-FFF2-40B4-BE49-F238E27FC236}">
                <a16:creationId xmlns:a16="http://schemas.microsoft.com/office/drawing/2014/main" id="{424934EF-0172-2D81-F795-486704A020C7}"/>
              </a:ext>
            </a:extLst>
          </p:cNvPr>
          <p:cNvSpPr/>
          <p:nvPr/>
        </p:nvSpPr>
        <p:spPr>
          <a:xfrm>
            <a:off x="9502905" y="2293945"/>
            <a:ext cx="2397922" cy="243690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Nel 2026</a:t>
            </a:r>
          </a:p>
          <a:p>
            <a:pPr algn="ctr"/>
            <a:r>
              <a:rPr lang="it-IT" b="1" dirty="0">
                <a:solidFill>
                  <a:schemeClr val="tx1"/>
                </a:solidFill>
              </a:rPr>
              <a:t>la sezione «E» assorbe l’80% delle domande</a:t>
            </a:r>
          </a:p>
        </p:txBody>
      </p:sp>
    </p:spTree>
    <p:extLst>
      <p:ext uri="{BB962C8B-B14F-4D97-AF65-F5344CB8AC3E}">
        <p14:creationId xmlns:p14="http://schemas.microsoft.com/office/powerpoint/2010/main" val="2123129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B0E73-6A5A-5A0C-7F01-59C730D65B8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B5D2C3D-EF3D-D7C4-157B-963306F46976}"/>
              </a:ext>
            </a:extLst>
          </p:cNvPr>
          <p:cNvSpPr>
            <a:spLocks noGrp="1"/>
          </p:cNvSpPr>
          <p:nvPr>
            <p:ph type="title"/>
          </p:nvPr>
        </p:nvSpPr>
        <p:spPr>
          <a:xfrm>
            <a:off x="470877" y="251513"/>
            <a:ext cx="11261294" cy="1119107"/>
          </a:xfrm>
        </p:spPr>
        <p:txBody>
          <a:bodyPr/>
          <a:lstStyle/>
          <a:p>
            <a:pPr algn="ctr"/>
            <a:r>
              <a:rPr lang="it-IT" sz="1600" b="1" dirty="0"/>
              <a:t>Monitoraggio interventi</a:t>
            </a:r>
            <a:br>
              <a:rPr lang="it-IT" sz="1600" b="1" dirty="0"/>
            </a:br>
            <a:br>
              <a:rPr lang="it-IT" sz="1600" b="1" dirty="0"/>
            </a:br>
            <a:r>
              <a:rPr lang="it-IT" sz="1600" b="1" dirty="0"/>
              <a:t>Sezione E- GESTIONE DELLA SALUTE E SICUREZZA: MISURE ORGANIZZATIVE</a:t>
            </a:r>
            <a:br>
              <a:rPr lang="it-IT" sz="1600" b="1" dirty="0"/>
            </a:br>
            <a:r>
              <a:rPr lang="it-IT" sz="1600" b="1" dirty="0"/>
              <a:t>E-3 OT23 2027</a:t>
            </a:r>
            <a:br>
              <a:rPr lang="it-IT" sz="1600" b="1" dirty="0"/>
            </a:br>
            <a:endParaRPr lang="it-IT" sz="1600" b="1" dirty="0"/>
          </a:p>
        </p:txBody>
      </p:sp>
      <p:sp>
        <p:nvSpPr>
          <p:cNvPr id="4" name="Segnaposto numero diapositiva 3">
            <a:extLst>
              <a:ext uri="{FF2B5EF4-FFF2-40B4-BE49-F238E27FC236}">
                <a16:creationId xmlns:a16="http://schemas.microsoft.com/office/drawing/2014/main" id="{9A744530-6329-C74D-F65B-54849121CA2B}"/>
              </a:ext>
            </a:extLst>
          </p:cNvPr>
          <p:cNvSpPr>
            <a:spLocks noGrp="1"/>
          </p:cNvSpPr>
          <p:nvPr>
            <p:ph type="sldNum" sz="quarter" idx="12"/>
          </p:nvPr>
        </p:nvSpPr>
        <p:spPr/>
        <p:txBody>
          <a:bodyPr/>
          <a:lstStyle/>
          <a:p>
            <a:fld id="{03E89E2B-7837-6B45-9BB2-CC8B24B0904A}" type="slidenum">
              <a:rPr lang="it-IT" smtClean="0"/>
              <a:pPr/>
              <a:t>15</a:t>
            </a:fld>
            <a:endParaRPr lang="it-IT" dirty="0"/>
          </a:p>
        </p:txBody>
      </p:sp>
      <p:sp>
        <p:nvSpPr>
          <p:cNvPr id="5" name="Segnaposto contenuto 4">
            <a:extLst>
              <a:ext uri="{FF2B5EF4-FFF2-40B4-BE49-F238E27FC236}">
                <a16:creationId xmlns:a16="http://schemas.microsoft.com/office/drawing/2014/main" id="{B8A6AFA5-113F-B1FB-A1D2-B186F88FE973}"/>
              </a:ext>
            </a:extLst>
          </p:cNvPr>
          <p:cNvSpPr>
            <a:spLocks noGrp="1"/>
          </p:cNvSpPr>
          <p:nvPr>
            <p:ph idx="1"/>
          </p:nvPr>
        </p:nvSpPr>
        <p:spPr>
          <a:xfrm>
            <a:off x="470877" y="1559558"/>
            <a:ext cx="11261294" cy="4169437"/>
          </a:xfrm>
        </p:spPr>
        <p:txBody>
          <a:bodyPr/>
          <a:lstStyle/>
          <a:p>
            <a:pPr marL="0" indent="0">
              <a:buNone/>
            </a:pPr>
            <a:endParaRPr lang="it-IT" dirty="0"/>
          </a:p>
          <a:p>
            <a:endParaRPr lang="it-IT" b="1" u="sng" dirty="0">
              <a:solidFill>
                <a:srgbClr val="002060"/>
              </a:solidFill>
            </a:endParaRPr>
          </a:p>
        </p:txBody>
      </p:sp>
      <p:pic>
        <p:nvPicPr>
          <p:cNvPr id="8" name="Immagine 7">
            <a:extLst>
              <a:ext uri="{FF2B5EF4-FFF2-40B4-BE49-F238E27FC236}">
                <a16:creationId xmlns:a16="http://schemas.microsoft.com/office/drawing/2014/main" id="{FC9E8B44-0FBA-058D-AFB4-4423264960E8}"/>
              </a:ext>
            </a:extLst>
          </p:cNvPr>
          <p:cNvPicPr>
            <a:picLocks noChangeAspect="1"/>
          </p:cNvPicPr>
          <p:nvPr/>
        </p:nvPicPr>
        <p:blipFill>
          <a:blip r:embed="rId2"/>
          <a:stretch>
            <a:fillRect/>
          </a:stretch>
        </p:blipFill>
        <p:spPr>
          <a:xfrm>
            <a:off x="1007008" y="1244409"/>
            <a:ext cx="7746236" cy="2710304"/>
          </a:xfrm>
          <a:prstGeom prst="rect">
            <a:avLst/>
          </a:prstGeom>
        </p:spPr>
      </p:pic>
      <p:sp>
        <p:nvSpPr>
          <p:cNvPr id="9" name="Rettangolo 8">
            <a:extLst>
              <a:ext uri="{FF2B5EF4-FFF2-40B4-BE49-F238E27FC236}">
                <a16:creationId xmlns:a16="http://schemas.microsoft.com/office/drawing/2014/main" id="{BC1ABC9F-E509-62ED-18E9-93C4DC20E51A}"/>
              </a:ext>
            </a:extLst>
          </p:cNvPr>
          <p:cNvSpPr/>
          <p:nvPr/>
        </p:nvSpPr>
        <p:spPr>
          <a:xfrm>
            <a:off x="1076751" y="4143651"/>
            <a:ext cx="9973541" cy="182668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lvl="0" indent="-285750" algn="just">
              <a:buFontTx/>
              <a:buChar char="-"/>
            </a:pPr>
            <a:endParaRPr lang="it-IT" sz="1600" b="1" dirty="0">
              <a:solidFill>
                <a:schemeClr val="tx1"/>
              </a:solidFill>
            </a:endParaRPr>
          </a:p>
          <a:p>
            <a:pPr marL="285750" lvl="0" indent="-285750" algn="just">
              <a:buFontTx/>
              <a:buChar char="-"/>
            </a:pPr>
            <a:r>
              <a:rPr lang="it-IT" sz="1600" b="1" dirty="0">
                <a:solidFill>
                  <a:schemeClr val="tx1"/>
                </a:solidFill>
              </a:rPr>
              <a:t>linee Guida UNI INAIL ISPESL e Parti Sociali </a:t>
            </a:r>
            <a:r>
              <a:rPr lang="it-IT" sz="1600" dirty="0">
                <a:solidFill>
                  <a:schemeClr val="tx1"/>
                </a:solidFill>
              </a:rPr>
              <a:t>o da norme riconosciute a livello nazionale e internazionale (con esclusione di quelle aziende a rischio di incidente rilevante che siano già obbligate per legge all’adozione ed implementazione del sistema).</a:t>
            </a:r>
          </a:p>
          <a:p>
            <a:pPr marL="285750" lvl="0" indent="-285750" algn="just">
              <a:buFontTx/>
              <a:buChar char="-"/>
            </a:pPr>
            <a:r>
              <a:rPr lang="it-IT" sz="1600" b="1" dirty="0">
                <a:solidFill>
                  <a:schemeClr val="tx1"/>
                </a:solidFill>
              </a:rPr>
              <a:t>norma UNI EN ISO 45001 </a:t>
            </a:r>
            <a:r>
              <a:rPr lang="it-IT" sz="1600" dirty="0">
                <a:solidFill>
                  <a:schemeClr val="tx1"/>
                </a:solidFill>
              </a:rPr>
              <a:t>(per sistemi di gestione certificati da Organismi di certificazione accreditati per lo specifico settore presso </a:t>
            </a:r>
            <a:r>
              <a:rPr lang="it-IT" sz="1600" b="1" dirty="0">
                <a:solidFill>
                  <a:schemeClr val="tx1"/>
                </a:solidFill>
              </a:rPr>
              <a:t>Enti di accreditamento non firmatari </a:t>
            </a:r>
            <a:r>
              <a:rPr lang="it-IT" sz="1600" dirty="0">
                <a:solidFill>
                  <a:schemeClr val="tx1"/>
                </a:solidFill>
              </a:rPr>
              <a:t>degli accordi di mutuo riconoscimento EA/MLA e IAF/MLA)</a:t>
            </a:r>
          </a:p>
          <a:p>
            <a:pPr algn="just"/>
            <a:endParaRPr lang="it-IT" dirty="0"/>
          </a:p>
        </p:txBody>
      </p:sp>
      <p:sp>
        <p:nvSpPr>
          <p:cNvPr id="12" name="Freccia in giù 11">
            <a:extLst>
              <a:ext uri="{FF2B5EF4-FFF2-40B4-BE49-F238E27FC236}">
                <a16:creationId xmlns:a16="http://schemas.microsoft.com/office/drawing/2014/main" id="{11E2EAD3-33F6-16B3-FCC7-6C0811D7CAD5}"/>
              </a:ext>
            </a:extLst>
          </p:cNvPr>
          <p:cNvSpPr/>
          <p:nvPr/>
        </p:nvSpPr>
        <p:spPr>
          <a:xfrm>
            <a:off x="9714037" y="3248449"/>
            <a:ext cx="484632" cy="978408"/>
          </a:xfrm>
          <a:prstGeom prst="downArrow">
            <a:avLst>
              <a:gd name="adj1" fmla="val 50000"/>
              <a:gd name="adj2" fmla="val 4410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a:extLst>
              <a:ext uri="{FF2B5EF4-FFF2-40B4-BE49-F238E27FC236}">
                <a16:creationId xmlns:a16="http://schemas.microsoft.com/office/drawing/2014/main" id="{3A4F1A13-6F6D-C0FE-2693-46134B230A97}"/>
              </a:ext>
            </a:extLst>
          </p:cNvPr>
          <p:cNvSpPr/>
          <p:nvPr/>
        </p:nvSpPr>
        <p:spPr>
          <a:xfrm>
            <a:off x="9029804" y="2617922"/>
            <a:ext cx="1853098" cy="105508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rgbClr val="FFFFFF"/>
                </a:solidFill>
                <a:effectLst>
                  <a:outerShdw blurRad="38100" dist="38100" dir="2700000" algn="tl">
                    <a:srgbClr val="000000">
                      <a:alpha val="43137"/>
                    </a:srgbClr>
                  </a:outerShdw>
                </a:effectLst>
              </a:rPr>
              <a:t>Cosa cambia per OT23 2027</a:t>
            </a:r>
          </a:p>
        </p:txBody>
      </p:sp>
    </p:spTree>
    <p:extLst>
      <p:ext uri="{BB962C8B-B14F-4D97-AF65-F5344CB8AC3E}">
        <p14:creationId xmlns:p14="http://schemas.microsoft.com/office/powerpoint/2010/main" val="2637748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1B39A731-CB34-E7AC-2FEE-6110BF7705BD}"/>
              </a:ext>
            </a:extLst>
          </p:cNvPr>
          <p:cNvSpPr>
            <a:spLocks noGrp="1"/>
          </p:cNvSpPr>
          <p:nvPr>
            <p:ph type="sldNum" sz="quarter" idx="12"/>
          </p:nvPr>
        </p:nvSpPr>
        <p:spPr/>
        <p:txBody>
          <a:bodyPr/>
          <a:lstStyle/>
          <a:p>
            <a:fld id="{03E89E2B-7837-6B45-9BB2-CC8B24B0904A}" type="slidenum">
              <a:rPr lang="it-IT" smtClean="0"/>
              <a:pPr/>
              <a:t>16</a:t>
            </a:fld>
            <a:endParaRPr lang="it-IT" dirty="0"/>
          </a:p>
        </p:txBody>
      </p:sp>
      <mc:AlternateContent xmlns:mc="http://schemas.openxmlformats.org/markup-compatibility/2006" xmlns:p14="http://schemas.microsoft.com/office/powerpoint/2010/main">
        <mc:Choice Requires="p14">
          <p:contentPart p14:bwMode="auto" r:id="rId2">
            <p14:nvContentPartPr>
              <p14:cNvPr id="3" name="Input penna 2">
                <a:extLst>
                  <a:ext uri="{FF2B5EF4-FFF2-40B4-BE49-F238E27FC236}">
                    <a16:creationId xmlns:a16="http://schemas.microsoft.com/office/drawing/2014/main" id="{88A74F09-0B18-41DA-2443-B5038645EB2A}"/>
                  </a:ext>
                </a:extLst>
              </p14:cNvPr>
              <p14:cNvContentPartPr/>
              <p14:nvPr/>
            </p14:nvContentPartPr>
            <p14:xfrm>
              <a:off x="1271496" y="6024631"/>
              <a:ext cx="360" cy="360"/>
            </p14:xfrm>
          </p:contentPart>
        </mc:Choice>
        <mc:Fallback xmlns="">
          <p:pic>
            <p:nvPicPr>
              <p:cNvPr id="3" name="Input penna 2">
                <a:extLst>
                  <a:ext uri="{FF2B5EF4-FFF2-40B4-BE49-F238E27FC236}">
                    <a16:creationId xmlns:a16="http://schemas.microsoft.com/office/drawing/2014/main" id="{88A74F09-0B18-41DA-2443-B5038645EB2A}"/>
                  </a:ext>
                </a:extLst>
              </p:cNvPr>
              <p:cNvPicPr/>
              <p:nvPr/>
            </p:nvPicPr>
            <p:blipFill>
              <a:blip r:embed="rId3"/>
              <a:stretch>
                <a:fillRect/>
              </a:stretch>
            </p:blipFill>
            <p:spPr>
              <a:xfrm>
                <a:off x="1265376" y="6018511"/>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put penna 8">
                <a:extLst>
                  <a:ext uri="{FF2B5EF4-FFF2-40B4-BE49-F238E27FC236}">
                    <a16:creationId xmlns:a16="http://schemas.microsoft.com/office/drawing/2014/main" id="{E3EA5D4C-9211-D08A-75B4-CA0D4CA22084}"/>
                  </a:ext>
                </a:extLst>
              </p14:cNvPr>
              <p14:cNvContentPartPr/>
              <p14:nvPr/>
            </p14:nvContentPartPr>
            <p14:xfrm>
              <a:off x="2016336" y="459751"/>
              <a:ext cx="360" cy="360"/>
            </p14:xfrm>
          </p:contentPart>
        </mc:Choice>
        <mc:Fallback xmlns="">
          <p:pic>
            <p:nvPicPr>
              <p:cNvPr id="9" name="Input penna 8">
                <a:extLst>
                  <a:ext uri="{FF2B5EF4-FFF2-40B4-BE49-F238E27FC236}">
                    <a16:creationId xmlns:a16="http://schemas.microsoft.com/office/drawing/2014/main" id="{E3EA5D4C-9211-D08A-75B4-CA0D4CA22084}"/>
                  </a:ext>
                </a:extLst>
              </p:cNvPr>
              <p:cNvPicPr/>
              <p:nvPr/>
            </p:nvPicPr>
            <p:blipFill>
              <a:blip r:embed="rId3"/>
              <a:stretch>
                <a:fillRect/>
              </a:stretch>
            </p:blipFill>
            <p:spPr>
              <a:xfrm>
                <a:off x="2010216" y="453631"/>
                <a:ext cx="12600" cy="12600"/>
              </a:xfrm>
              <a:prstGeom prst="rect">
                <a:avLst/>
              </a:prstGeom>
            </p:spPr>
          </p:pic>
        </mc:Fallback>
      </mc:AlternateContent>
      <p:pic>
        <p:nvPicPr>
          <p:cNvPr id="19" name="Picture 2" descr="Ciclo di Deming: cos'è e come funziona - InSic">
            <a:extLst>
              <a:ext uri="{FF2B5EF4-FFF2-40B4-BE49-F238E27FC236}">
                <a16:creationId xmlns:a16="http://schemas.microsoft.com/office/drawing/2014/main" id="{07D39E26-9AC5-AC5E-0F23-6668005CAF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44584" y="56280"/>
            <a:ext cx="1447416" cy="1447416"/>
          </a:xfrm>
          <a:prstGeom prst="rect">
            <a:avLst/>
          </a:prstGeom>
          <a:noFill/>
          <a:extLst>
            <a:ext uri="{909E8E84-426E-40DD-AFC4-6F175D3DCCD1}">
              <a14:hiddenFill xmlns:a14="http://schemas.microsoft.com/office/drawing/2010/main">
                <a:solidFill>
                  <a:srgbClr val="FFFFFF"/>
                </a:solidFill>
              </a14:hiddenFill>
            </a:ext>
          </a:extLst>
        </p:spPr>
      </p:pic>
      <p:sp>
        <p:nvSpPr>
          <p:cNvPr id="26" name="Rettangolo 25">
            <a:extLst>
              <a:ext uri="{FF2B5EF4-FFF2-40B4-BE49-F238E27FC236}">
                <a16:creationId xmlns:a16="http://schemas.microsoft.com/office/drawing/2014/main" id="{5D710692-0CE0-5561-BE0B-A934D7887402}"/>
              </a:ext>
            </a:extLst>
          </p:cNvPr>
          <p:cNvSpPr/>
          <p:nvPr/>
        </p:nvSpPr>
        <p:spPr>
          <a:xfrm>
            <a:off x="2033354" y="693030"/>
            <a:ext cx="7705855" cy="369332"/>
          </a:xfrm>
          <a:prstGeom prst="rect">
            <a:avLst/>
          </a:prstGeom>
        </p:spPr>
        <p:txBody>
          <a:bodyPr wrap="square" anchor="t">
            <a:spAutoFit/>
          </a:bodyPr>
          <a:lstStyle/>
          <a:p>
            <a:pPr algn="ctr">
              <a:spcBef>
                <a:spcPts val="0"/>
              </a:spcBef>
            </a:pPr>
            <a:r>
              <a:rPr lang="it-IT" b="1" dirty="0">
                <a:solidFill>
                  <a:srgbClr val="002E5D"/>
                </a:solidFill>
                <a:latin typeface="Verdana" charset="0"/>
                <a:ea typeface="Verdana" charset="0"/>
              </a:rPr>
              <a:t>Interventi sezione E: SGSL certificato</a:t>
            </a:r>
          </a:p>
        </p:txBody>
      </p:sp>
      <p:sp>
        <p:nvSpPr>
          <p:cNvPr id="8" name="CasellaDiTesto 7">
            <a:extLst>
              <a:ext uri="{FF2B5EF4-FFF2-40B4-BE49-F238E27FC236}">
                <a16:creationId xmlns:a16="http://schemas.microsoft.com/office/drawing/2014/main" id="{F6C57C3A-28AF-9F70-55F6-903749474789}"/>
              </a:ext>
            </a:extLst>
          </p:cNvPr>
          <p:cNvSpPr txBox="1"/>
          <p:nvPr/>
        </p:nvSpPr>
        <p:spPr>
          <a:xfrm>
            <a:off x="1425102" y="2456234"/>
            <a:ext cx="184731" cy="369332"/>
          </a:xfrm>
          <a:prstGeom prst="rect">
            <a:avLst/>
          </a:prstGeom>
          <a:noFill/>
        </p:spPr>
        <p:txBody>
          <a:bodyPr wrap="none" rtlCol="0">
            <a:spAutoFit/>
          </a:bodyPr>
          <a:lstStyle/>
          <a:p>
            <a:endParaRPr lang="it-IT" dirty="0"/>
          </a:p>
        </p:txBody>
      </p:sp>
      <p:graphicFrame>
        <p:nvGraphicFramePr>
          <p:cNvPr id="12" name="Tabella 11">
            <a:extLst>
              <a:ext uri="{FF2B5EF4-FFF2-40B4-BE49-F238E27FC236}">
                <a16:creationId xmlns:a16="http://schemas.microsoft.com/office/drawing/2014/main" id="{521A2721-4087-E4A9-319E-39EA4C63A602}"/>
              </a:ext>
            </a:extLst>
          </p:cNvPr>
          <p:cNvGraphicFramePr>
            <a:graphicFrameLocks noGrp="1"/>
          </p:cNvGraphicFramePr>
          <p:nvPr>
            <p:extLst>
              <p:ext uri="{D42A27DB-BD31-4B8C-83A1-F6EECF244321}">
                <p14:modId xmlns:p14="http://schemas.microsoft.com/office/powerpoint/2010/main" val="1588996643"/>
              </p:ext>
            </p:extLst>
          </p:nvPr>
        </p:nvGraphicFramePr>
        <p:xfrm>
          <a:off x="1271495" y="1503696"/>
          <a:ext cx="9754297" cy="562369"/>
        </p:xfrm>
        <a:graphic>
          <a:graphicData uri="http://schemas.openxmlformats.org/drawingml/2006/table">
            <a:tbl>
              <a:tblPr firstRow="1" firstCol="1" bandRow="1">
                <a:tableStyleId>{5C22544A-7EE6-4342-B048-85BDC9FD1C3A}</a:tableStyleId>
              </a:tblPr>
              <a:tblGrid>
                <a:gridCol w="9754297">
                  <a:extLst>
                    <a:ext uri="{9D8B030D-6E8A-4147-A177-3AD203B41FA5}">
                      <a16:colId xmlns:a16="http://schemas.microsoft.com/office/drawing/2014/main" val="269228648"/>
                    </a:ext>
                  </a:extLst>
                </a:gridCol>
              </a:tblGrid>
              <a:tr h="562369">
                <a:tc>
                  <a:txBody>
                    <a:bodyPr/>
                    <a:lstStyle/>
                    <a:p>
                      <a:pPr algn="l">
                        <a:lnSpc>
                          <a:spcPct val="115000"/>
                        </a:lnSpc>
                        <a:spcAft>
                          <a:spcPts val="800"/>
                        </a:spcAft>
                        <a:buNone/>
                      </a:pPr>
                      <a:r>
                        <a:rPr lang="it-IT" sz="1600" kern="100" dirty="0">
                          <a:effectLst/>
                        </a:rPr>
                        <a:t>SEZIONE E – GESTIONE DELLA SALUTE E SICUREZZA: MISURE ORGANIZZATIVE</a:t>
                      </a:r>
                      <a:endParaRPr lang="it-IT"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2934385441"/>
                  </a:ext>
                </a:extLst>
              </a:tr>
            </a:tbl>
          </a:graphicData>
        </a:graphic>
      </p:graphicFrame>
      <p:sp>
        <p:nvSpPr>
          <p:cNvPr id="14" name="Rectangle 3">
            <a:extLst>
              <a:ext uri="{FF2B5EF4-FFF2-40B4-BE49-F238E27FC236}">
                <a16:creationId xmlns:a16="http://schemas.microsoft.com/office/drawing/2014/main" id="{D4375FB8-53D9-3F95-9770-78AEBEB5716D}"/>
              </a:ext>
            </a:extLst>
          </p:cNvPr>
          <p:cNvSpPr>
            <a:spLocks noChangeArrowheads="1"/>
          </p:cNvSpPr>
          <p:nvPr/>
        </p:nvSpPr>
        <p:spPr bwMode="auto">
          <a:xfrm>
            <a:off x="1271495" y="2140664"/>
            <a:ext cx="9709053" cy="3619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eaLnBrk="0" fontAlgn="base" hangingPunct="0">
              <a:spcBef>
                <a:spcPct val="0"/>
              </a:spcBef>
              <a:spcAft>
                <a:spcPct val="0"/>
              </a:spcAft>
              <a:tabLst>
                <a:tab pos="368300" algn="l"/>
              </a:tabLst>
              <a:defRPr>
                <a:solidFill>
                  <a:schemeClr val="tx1"/>
                </a:solidFill>
                <a:latin typeface="Arial" panose="020B0604020202020204" pitchFamily="34" charset="0"/>
              </a:defRPr>
            </a:lvl1pPr>
            <a:lvl2pPr eaLnBrk="0" fontAlgn="base" hangingPunct="0">
              <a:spcBef>
                <a:spcPct val="0"/>
              </a:spcBef>
              <a:spcAft>
                <a:spcPct val="0"/>
              </a:spcAft>
              <a:tabLst>
                <a:tab pos="368300" algn="l"/>
              </a:tabLst>
              <a:defRPr>
                <a:solidFill>
                  <a:schemeClr val="tx1"/>
                </a:solidFill>
                <a:latin typeface="Arial" panose="020B0604020202020204" pitchFamily="34" charset="0"/>
              </a:defRPr>
            </a:lvl2pPr>
            <a:lvl3pPr eaLnBrk="0" fontAlgn="base" hangingPunct="0">
              <a:spcBef>
                <a:spcPct val="0"/>
              </a:spcBef>
              <a:spcAft>
                <a:spcPct val="0"/>
              </a:spcAft>
              <a:tabLst>
                <a:tab pos="368300" algn="l"/>
              </a:tabLst>
              <a:defRPr>
                <a:solidFill>
                  <a:schemeClr val="tx1"/>
                </a:solidFill>
                <a:latin typeface="Arial" panose="020B0604020202020204" pitchFamily="34" charset="0"/>
              </a:defRPr>
            </a:lvl3pPr>
            <a:lvl4pPr eaLnBrk="0" fontAlgn="base" hangingPunct="0">
              <a:spcBef>
                <a:spcPct val="0"/>
              </a:spcBef>
              <a:spcAft>
                <a:spcPct val="0"/>
              </a:spcAft>
              <a:tabLst>
                <a:tab pos="368300" algn="l"/>
              </a:tabLst>
              <a:defRPr>
                <a:solidFill>
                  <a:schemeClr val="tx1"/>
                </a:solidFill>
                <a:latin typeface="Arial" panose="020B0604020202020204" pitchFamily="34" charset="0"/>
              </a:defRPr>
            </a:lvl4pPr>
            <a:lvl5pPr eaLnBrk="0" fontAlgn="base" hangingPunct="0">
              <a:spcBef>
                <a:spcPct val="0"/>
              </a:spcBef>
              <a:spcAft>
                <a:spcPct val="0"/>
              </a:spcAft>
              <a:tabLst>
                <a:tab pos="368300" algn="l"/>
              </a:tabLst>
              <a:defRPr>
                <a:solidFill>
                  <a:schemeClr val="tx1"/>
                </a:solidFill>
                <a:latin typeface="Arial" panose="020B0604020202020204" pitchFamily="34" charset="0"/>
              </a:defRPr>
            </a:lvl5pPr>
            <a:lvl6pPr eaLnBrk="0" fontAlgn="base" hangingPunct="0">
              <a:spcBef>
                <a:spcPct val="0"/>
              </a:spcBef>
              <a:spcAft>
                <a:spcPct val="0"/>
              </a:spcAft>
              <a:tabLst>
                <a:tab pos="368300" algn="l"/>
              </a:tabLst>
              <a:defRPr>
                <a:solidFill>
                  <a:schemeClr val="tx1"/>
                </a:solidFill>
                <a:latin typeface="Arial" panose="020B0604020202020204" pitchFamily="34" charset="0"/>
              </a:defRPr>
            </a:lvl6pPr>
            <a:lvl7pPr eaLnBrk="0" fontAlgn="base" hangingPunct="0">
              <a:spcBef>
                <a:spcPct val="0"/>
              </a:spcBef>
              <a:spcAft>
                <a:spcPct val="0"/>
              </a:spcAft>
              <a:tabLst>
                <a:tab pos="368300" algn="l"/>
              </a:tabLst>
              <a:defRPr>
                <a:solidFill>
                  <a:schemeClr val="tx1"/>
                </a:solidFill>
                <a:latin typeface="Arial" panose="020B0604020202020204" pitchFamily="34" charset="0"/>
              </a:defRPr>
            </a:lvl7pPr>
            <a:lvl8pPr eaLnBrk="0" fontAlgn="base" hangingPunct="0">
              <a:spcBef>
                <a:spcPct val="0"/>
              </a:spcBef>
              <a:spcAft>
                <a:spcPct val="0"/>
              </a:spcAft>
              <a:tabLst>
                <a:tab pos="368300" algn="l"/>
              </a:tabLst>
              <a:defRPr>
                <a:solidFill>
                  <a:schemeClr val="tx1"/>
                </a:solidFill>
                <a:latin typeface="Arial" panose="020B0604020202020204" pitchFamily="34" charset="0"/>
              </a:defRPr>
            </a:lvl8pPr>
            <a:lvl9pPr eaLnBrk="0" fontAlgn="base" hangingPunct="0">
              <a:spcBef>
                <a:spcPct val="0"/>
              </a:spcBef>
              <a:spcAft>
                <a:spcPct val="0"/>
              </a:spcAft>
              <a:tabLst>
                <a:tab pos="3683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tabLst>
                <a:tab pos="368300" algn="l"/>
              </a:tabLst>
            </a:pPr>
            <a:r>
              <a:rPr kumimoji="0" lang="it-IT" altLang="it-IT" sz="1400" b="1" i="0" u="none" strike="noStrike" cap="none" normalizeH="0" baseline="0" dirty="0">
                <a:ln>
                  <a:noFill/>
                </a:ln>
                <a:solidFill>
                  <a:srgbClr val="153D63"/>
                </a:solidFill>
                <a:effectLst/>
                <a:latin typeface="Verdana" panose="020B0604030504040204" pitchFamily="34" charset="0"/>
                <a:ea typeface="Times New Roman" panose="02020603050405020304" pitchFamily="18" charset="0"/>
                <a:cs typeface="Times New Roman" panose="02020603050405020304" pitchFamily="18" charset="0"/>
              </a:rPr>
              <a:t>E-1 </a:t>
            </a:r>
            <a:r>
              <a:rPr kumimoji="0" lang="it-IT" altLang="it-IT" sz="1400" b="1" i="0" u="none" strike="noStrike" cap="none" normalizeH="0" baseline="0" dirty="0">
                <a:ln>
                  <a:noFill/>
                </a:ln>
                <a:solidFill>
                  <a:srgbClr val="153D63"/>
                </a:solidFill>
                <a:effectLst/>
                <a:latin typeface="Aptos" panose="020B0004020202020204" pitchFamily="34" charset="0"/>
                <a:ea typeface="Times New Roman" panose="02020603050405020304" pitchFamily="18" charset="0"/>
                <a:cs typeface="Times New Roman" panose="02020603050405020304" pitchFamily="18" charset="0"/>
              </a:rPr>
              <a:t>–</a:t>
            </a:r>
            <a:r>
              <a:rPr kumimoji="0" lang="it-IT" altLang="it-IT" sz="1400" b="1" i="0" u="none" strike="noStrike" cap="none" normalizeH="0" baseline="0" dirty="0">
                <a:ln>
                  <a:noFill/>
                </a:ln>
                <a:solidFill>
                  <a:srgbClr val="153D63"/>
                </a:solidFill>
                <a:effectLst/>
                <a:latin typeface="Verdana" panose="020B0604030504040204" pitchFamily="34" charset="0"/>
                <a:ea typeface="Times New Roman" panose="02020603050405020304" pitchFamily="18" charset="0"/>
                <a:cs typeface="Times New Roman" panose="02020603050405020304" pitchFamily="18" charset="0"/>
              </a:rPr>
              <a:t> Tipo A</a:t>
            </a:r>
            <a:endParaRPr kumimoji="0" lang="it-IT" altLang="it-IT" sz="1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368300" algn="l"/>
              </a:tabLst>
            </a:pPr>
            <a:endParaRPr kumimoji="0" lang="it-IT" altLang="it-IT" sz="1400" b="0" i="0" u="none" strike="noStrike" cap="none" normalizeH="0" baseline="0" dirty="0">
              <a:ln>
                <a:noFill/>
              </a:ln>
              <a:solidFill>
                <a:srgbClr val="153D63"/>
              </a:solidFill>
              <a:effectLst/>
              <a:latin typeface="Verdana" panose="020B0604030504040204" pitchFamily="34"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368300" algn="l"/>
              </a:tabLst>
            </a:pPr>
            <a:r>
              <a:rPr kumimoji="0" lang="it-IT" altLang="it-IT" sz="1400" b="0" i="0" u="none" strike="noStrike" cap="none" normalizeH="0" baseline="0" dirty="0">
                <a:ln>
                  <a:noFill/>
                </a:ln>
                <a:solidFill>
                  <a:srgbClr val="153D63"/>
                </a:solidFill>
                <a:effectLst/>
                <a:latin typeface="Verdana" panose="020B0604030504040204" pitchFamily="34" charset="0"/>
                <a:ea typeface="Times New Roman" panose="02020603050405020304" pitchFamily="18" charset="0"/>
                <a:cs typeface="Times New Roman" panose="02020603050405020304" pitchFamily="18" charset="0"/>
              </a:rPr>
              <a:t>L</a:t>
            </a:r>
            <a:r>
              <a:rPr kumimoji="0" lang="it-IT" altLang="it-IT" sz="1400" b="0" i="0" u="none" strike="noStrike" cap="none" normalizeH="0" baseline="0" dirty="0">
                <a:ln>
                  <a:noFill/>
                </a:ln>
                <a:solidFill>
                  <a:srgbClr val="153D63"/>
                </a:solidFill>
                <a:effectLst/>
                <a:latin typeface="Aptos" panose="020B0004020202020204" pitchFamily="34" charset="0"/>
                <a:ea typeface="Times New Roman" panose="02020603050405020304" pitchFamily="18" charset="0"/>
                <a:cs typeface="Times New Roman" panose="02020603050405020304" pitchFamily="18" charset="0"/>
              </a:rPr>
              <a:t>’</a:t>
            </a:r>
            <a:r>
              <a:rPr kumimoji="0" lang="it-IT" altLang="it-IT" sz="1400" b="0" i="0" u="none" strike="noStrike" cap="none" normalizeH="0" baseline="0" dirty="0">
                <a:ln>
                  <a:noFill/>
                </a:ln>
                <a:solidFill>
                  <a:srgbClr val="153D63"/>
                </a:solidFill>
                <a:effectLst/>
                <a:latin typeface="Verdana" panose="020B0604030504040204" pitchFamily="34" charset="0"/>
                <a:ea typeface="Times New Roman" panose="02020603050405020304" pitchFamily="18" charset="0"/>
                <a:cs typeface="Times New Roman" panose="02020603050405020304" pitchFamily="18" charset="0"/>
              </a:rPr>
              <a:t>azienda ha adottato o mantenuto un sistema di gestione della salute e sicurezza sul lavoro certificato secondo le norme UNI ISO 45001 da Organismi di certificazione accreditati per lo specifico settore presso Enti di accreditamento firmatari degli accordi di mutuo riconoscimento EA/MLA e IAF/MLA.</a:t>
            </a:r>
          </a:p>
          <a:p>
            <a:pPr marL="0" marR="0" lvl="0" indent="0" algn="just" defTabSz="914400" rtl="0" eaLnBrk="0" fontAlgn="base" latinLnBrk="0" hangingPunct="0">
              <a:lnSpc>
                <a:spcPct val="100000"/>
              </a:lnSpc>
              <a:spcBef>
                <a:spcPct val="0"/>
              </a:spcBef>
              <a:spcAft>
                <a:spcPct val="0"/>
              </a:spcAft>
              <a:buClrTx/>
              <a:buSzTx/>
              <a:buFontTx/>
              <a:buNone/>
              <a:tabLst>
                <a:tab pos="368300" algn="l"/>
              </a:tabLst>
            </a:pPr>
            <a:endParaRPr kumimoji="0" lang="it-IT" altLang="it-IT" sz="1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368300" algn="l"/>
              </a:tabLst>
            </a:pPr>
            <a:r>
              <a:rPr kumimoji="0" lang="it-IT" altLang="it-IT" sz="1400" b="1" i="0" u="none" strike="noStrike" cap="none" normalizeH="0" baseline="0" dirty="0">
                <a:ln>
                  <a:noFill/>
                </a:ln>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Note:</a:t>
            </a:r>
            <a:endParaRPr kumimoji="0" lang="it-IT" altLang="it-IT" sz="1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368300" algn="l"/>
              </a:tabLst>
            </a:pPr>
            <a:r>
              <a:rPr kumimoji="0" lang="it-IT" altLang="it-IT" sz="14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Intervento da adottare su tutte le PAT</a:t>
            </a:r>
            <a:endParaRPr lang="it-IT" altLang="it-IT" sz="1400" dirty="0">
              <a:solidFill>
                <a:srgbClr val="FF0000"/>
              </a:solidFill>
              <a:latin typeface="Verdana" panose="020B0604030504040204" pitchFamily="34"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368300" algn="l"/>
              </a:tabLst>
            </a:pPr>
            <a:endParaRPr kumimoji="0" lang="it-IT" altLang="it-IT" sz="1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368300" algn="l"/>
              </a:tabLst>
            </a:pPr>
            <a:r>
              <a:rPr kumimoji="0" lang="it-IT" altLang="it-IT" sz="1400" b="1" i="0" u="none" strike="noStrike" cap="none" normalizeH="0" baseline="0" dirty="0">
                <a:ln>
                  <a:noFill/>
                </a:ln>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Documentazione ritenuta probante:</a:t>
            </a:r>
            <a:endParaRPr kumimoji="0" lang="it-IT" altLang="it-IT" sz="1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368300" algn="l"/>
              </a:tabLst>
            </a:pPr>
            <a:r>
              <a:rPr kumimoji="0" lang="it-IT" altLang="it-IT" sz="14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Certificato del sistema di gestione della salute e sicurezza sul lavoro per lo specifico settore secondo le norme UNI ISO 45001 recante il logo di un organismo di certificazione accreditato per lo specifico settore presso Enti di accreditamento firmatari degli accordi di mutuo riconoscimento EA/MLA e IAF/MLA. Il certificato deve essere datato nel 2026 o, se datato in anni precedenti, essere in corso di validit</a:t>
            </a:r>
            <a:r>
              <a:rPr kumimoji="0" lang="it-IT" altLang="it-IT" sz="1400" b="0" i="0" u="none" strike="noStrike" cap="none" normalizeH="0" baseline="0" dirty="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à</a:t>
            </a:r>
            <a:r>
              <a:rPr kumimoji="0" lang="it-IT" altLang="it-IT" sz="14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per l</a:t>
            </a:r>
            <a:r>
              <a:rPr kumimoji="0" lang="it-IT" altLang="it-IT" sz="1400" b="0" i="0" u="none" strike="noStrike" cap="none" normalizeH="0" baseline="0" dirty="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a:t>
            </a:r>
            <a:r>
              <a:rPr kumimoji="0" lang="it-IT" altLang="it-IT" sz="14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intero anno 2026. Non </a:t>
            </a:r>
            <a:r>
              <a:rPr kumimoji="0" lang="it-IT" altLang="it-IT" sz="1400" b="0" i="0" u="none" strike="noStrike" cap="none" normalizeH="0" baseline="0" dirty="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è</a:t>
            </a:r>
            <a:r>
              <a:rPr kumimoji="0" lang="it-IT" altLang="it-IT" sz="14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pertanto valido un certificato che riporti una data di scadenza antecedente al 31 dicembre 2026.</a:t>
            </a:r>
            <a:endParaRPr kumimoji="0" lang="it-IT" altLang="it-IT" sz="4000" b="0" i="0" u="none" strike="noStrike" cap="none" normalizeH="0" baseline="0" dirty="0">
              <a:ln>
                <a:noFill/>
              </a:ln>
              <a:solidFill>
                <a:schemeClr val="tx1"/>
              </a:solidFill>
              <a:effectLst/>
              <a:latin typeface="Arial" panose="020B0604020202020204" pitchFamily="34" charset="0"/>
            </a:endParaRPr>
          </a:p>
        </p:txBody>
      </p:sp>
      <p:sp>
        <p:nvSpPr>
          <p:cNvPr id="15" name="Rettangolo 14">
            <a:extLst>
              <a:ext uri="{FF2B5EF4-FFF2-40B4-BE49-F238E27FC236}">
                <a16:creationId xmlns:a16="http://schemas.microsoft.com/office/drawing/2014/main" id="{F97ADEB4-BBE4-12DD-F9BB-95FA854FA487}"/>
              </a:ext>
            </a:extLst>
          </p:cNvPr>
          <p:cNvSpPr/>
          <p:nvPr/>
        </p:nvSpPr>
        <p:spPr>
          <a:xfrm>
            <a:off x="1316741" y="2066065"/>
            <a:ext cx="9709052" cy="376057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82088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E186B-A6FA-C296-5F4D-479F981D3E86}"/>
            </a:ext>
          </a:extLst>
        </p:cNvPr>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6ED48295-CA8B-7754-730E-0ED975D86D63}"/>
              </a:ext>
            </a:extLst>
          </p:cNvPr>
          <p:cNvSpPr>
            <a:spLocks noGrp="1"/>
          </p:cNvSpPr>
          <p:nvPr>
            <p:ph type="sldNum" sz="quarter" idx="12"/>
          </p:nvPr>
        </p:nvSpPr>
        <p:spPr/>
        <p:txBody>
          <a:bodyPr/>
          <a:lstStyle/>
          <a:p>
            <a:fld id="{03E89E2B-7837-6B45-9BB2-CC8B24B0904A}" type="slidenum">
              <a:rPr lang="it-IT" smtClean="0"/>
              <a:pPr/>
              <a:t>17</a:t>
            </a:fld>
            <a:endParaRPr lang="it-IT" dirty="0"/>
          </a:p>
        </p:txBody>
      </p:sp>
      <mc:AlternateContent xmlns:mc="http://schemas.openxmlformats.org/markup-compatibility/2006" xmlns:p14="http://schemas.microsoft.com/office/powerpoint/2010/main">
        <mc:Choice Requires="p14">
          <p:contentPart p14:bwMode="auto" r:id="rId2">
            <p14:nvContentPartPr>
              <p14:cNvPr id="3" name="Input penna 2">
                <a:extLst>
                  <a:ext uri="{FF2B5EF4-FFF2-40B4-BE49-F238E27FC236}">
                    <a16:creationId xmlns:a16="http://schemas.microsoft.com/office/drawing/2014/main" id="{5C2AA095-DC7C-20BE-69A3-8DB3F82466E6}"/>
                  </a:ext>
                </a:extLst>
              </p14:cNvPr>
              <p14:cNvContentPartPr/>
              <p14:nvPr/>
            </p14:nvContentPartPr>
            <p14:xfrm>
              <a:off x="1271496" y="6024631"/>
              <a:ext cx="360" cy="360"/>
            </p14:xfrm>
          </p:contentPart>
        </mc:Choice>
        <mc:Fallback xmlns="">
          <p:pic>
            <p:nvPicPr>
              <p:cNvPr id="3" name="Input penna 2">
                <a:extLst>
                  <a:ext uri="{FF2B5EF4-FFF2-40B4-BE49-F238E27FC236}">
                    <a16:creationId xmlns:a16="http://schemas.microsoft.com/office/drawing/2014/main" id="{5C2AA095-DC7C-20BE-69A3-8DB3F82466E6}"/>
                  </a:ext>
                </a:extLst>
              </p:cNvPr>
              <p:cNvPicPr/>
              <p:nvPr/>
            </p:nvPicPr>
            <p:blipFill>
              <a:blip r:embed="rId4"/>
              <a:stretch>
                <a:fillRect/>
              </a:stretch>
            </p:blipFill>
            <p:spPr>
              <a:xfrm>
                <a:off x="1265376" y="6018511"/>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put penna 8">
                <a:extLst>
                  <a:ext uri="{FF2B5EF4-FFF2-40B4-BE49-F238E27FC236}">
                    <a16:creationId xmlns:a16="http://schemas.microsoft.com/office/drawing/2014/main" id="{2E711A5D-BEA1-28C2-0B57-B8B77069832E}"/>
                  </a:ext>
                </a:extLst>
              </p14:cNvPr>
              <p14:cNvContentPartPr/>
              <p14:nvPr/>
            </p14:nvContentPartPr>
            <p14:xfrm>
              <a:off x="2016336" y="459751"/>
              <a:ext cx="360" cy="360"/>
            </p14:xfrm>
          </p:contentPart>
        </mc:Choice>
        <mc:Fallback xmlns="">
          <p:pic>
            <p:nvPicPr>
              <p:cNvPr id="9" name="Input penna 8">
                <a:extLst>
                  <a:ext uri="{FF2B5EF4-FFF2-40B4-BE49-F238E27FC236}">
                    <a16:creationId xmlns:a16="http://schemas.microsoft.com/office/drawing/2014/main" id="{2E711A5D-BEA1-28C2-0B57-B8B77069832E}"/>
                  </a:ext>
                </a:extLst>
              </p:cNvPr>
              <p:cNvPicPr/>
              <p:nvPr/>
            </p:nvPicPr>
            <p:blipFill>
              <a:blip r:embed="rId4"/>
              <a:stretch>
                <a:fillRect/>
              </a:stretch>
            </p:blipFill>
            <p:spPr>
              <a:xfrm>
                <a:off x="2010216" y="453631"/>
                <a:ext cx="12600" cy="12600"/>
              </a:xfrm>
              <a:prstGeom prst="rect">
                <a:avLst/>
              </a:prstGeom>
            </p:spPr>
          </p:pic>
        </mc:Fallback>
      </mc:AlternateContent>
      <p:pic>
        <p:nvPicPr>
          <p:cNvPr id="19" name="Picture 2" descr="Ciclo di Deming: cos'è e come funziona - InSic">
            <a:extLst>
              <a:ext uri="{FF2B5EF4-FFF2-40B4-BE49-F238E27FC236}">
                <a16:creationId xmlns:a16="http://schemas.microsoft.com/office/drawing/2014/main" id="{F66EFB02-5327-FB52-9798-51EB510BAD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08003" y="68317"/>
            <a:ext cx="1003674" cy="1003674"/>
          </a:xfrm>
          <a:prstGeom prst="rect">
            <a:avLst/>
          </a:prstGeom>
          <a:noFill/>
          <a:extLst>
            <a:ext uri="{909E8E84-426E-40DD-AFC4-6F175D3DCCD1}">
              <a14:hiddenFill xmlns:a14="http://schemas.microsoft.com/office/drawing/2010/main">
                <a:solidFill>
                  <a:srgbClr val="FFFFFF"/>
                </a:solidFill>
              </a14:hiddenFill>
            </a:ext>
          </a:extLst>
        </p:spPr>
      </p:pic>
      <p:sp>
        <p:nvSpPr>
          <p:cNvPr id="22" name="CasellaDiTesto 21">
            <a:extLst>
              <a:ext uri="{FF2B5EF4-FFF2-40B4-BE49-F238E27FC236}">
                <a16:creationId xmlns:a16="http://schemas.microsoft.com/office/drawing/2014/main" id="{0BAEDC08-85B9-665B-1BD4-9EB7D22B4598}"/>
              </a:ext>
            </a:extLst>
          </p:cNvPr>
          <p:cNvSpPr txBox="1"/>
          <p:nvPr/>
        </p:nvSpPr>
        <p:spPr>
          <a:xfrm>
            <a:off x="199622" y="682165"/>
            <a:ext cx="2688569" cy="3108543"/>
          </a:xfrm>
          <a:prstGeom prst="rect">
            <a:avLst/>
          </a:prstGeom>
          <a:noFill/>
        </p:spPr>
        <p:txBody>
          <a:bodyPr wrap="square" rtlCol="0">
            <a:spAutoFit/>
          </a:bodyPr>
          <a:lstStyle/>
          <a:p>
            <a:r>
              <a:rPr lang="it-IT" sz="1600" i="1" dirty="0"/>
              <a:t>Organismi di certificazione accreditati presso:</a:t>
            </a:r>
          </a:p>
          <a:p>
            <a:r>
              <a:rPr lang="it-IT" sz="1600" b="1" i="1" dirty="0"/>
              <a:t>Enti  firmatari accordi EA/MLA, </a:t>
            </a:r>
          </a:p>
          <a:p>
            <a:pPr marL="285750" indent="-285750">
              <a:buFont typeface="Arial" panose="020B0604020202020204" pitchFamily="34" charset="0"/>
              <a:buChar char="•"/>
            </a:pPr>
            <a:endParaRPr lang="it-IT" sz="1600" i="1" dirty="0"/>
          </a:p>
          <a:p>
            <a:endParaRPr lang="it-IT" sz="1600" i="1" dirty="0"/>
          </a:p>
          <a:p>
            <a:endParaRPr lang="it-IT" sz="1600" i="1" dirty="0"/>
          </a:p>
          <a:p>
            <a:endParaRPr lang="it-IT" sz="1600" b="1" i="1" dirty="0"/>
          </a:p>
          <a:p>
            <a:r>
              <a:rPr lang="it-IT" sz="1600" b="1" i="1" dirty="0"/>
              <a:t>Enti aderenti a IAF</a:t>
            </a:r>
          </a:p>
          <a:p>
            <a:endParaRPr lang="it-IT" sz="1600" i="1" dirty="0"/>
          </a:p>
          <a:p>
            <a:endParaRPr lang="it-IT" sz="1600" dirty="0"/>
          </a:p>
          <a:p>
            <a:pPr algn="just"/>
            <a:endParaRPr lang="it-IT" sz="1600" dirty="0"/>
          </a:p>
        </p:txBody>
      </p:sp>
      <p:sp>
        <p:nvSpPr>
          <p:cNvPr id="6" name="Rettangolo 5">
            <a:extLst>
              <a:ext uri="{FF2B5EF4-FFF2-40B4-BE49-F238E27FC236}">
                <a16:creationId xmlns:a16="http://schemas.microsoft.com/office/drawing/2014/main" id="{1E7EFE6A-32D5-86CF-91CD-C075A8998CD4}"/>
              </a:ext>
            </a:extLst>
          </p:cNvPr>
          <p:cNvSpPr/>
          <p:nvPr/>
        </p:nvSpPr>
        <p:spPr>
          <a:xfrm>
            <a:off x="1944011" y="121557"/>
            <a:ext cx="7705855" cy="338554"/>
          </a:xfrm>
          <a:prstGeom prst="rect">
            <a:avLst/>
          </a:prstGeom>
        </p:spPr>
        <p:txBody>
          <a:bodyPr wrap="square" anchor="t">
            <a:spAutoFit/>
          </a:bodyPr>
          <a:lstStyle/>
          <a:p>
            <a:pPr algn="ctr">
              <a:spcBef>
                <a:spcPts val="0"/>
              </a:spcBef>
            </a:pPr>
            <a:r>
              <a:rPr lang="it-IT" sz="1600" b="1" dirty="0">
                <a:solidFill>
                  <a:srgbClr val="002E5D"/>
                </a:solidFill>
                <a:latin typeface="Verdana" charset="0"/>
                <a:ea typeface="Verdana" charset="0"/>
              </a:rPr>
              <a:t>Interventi sezione E: SGSL certificato</a:t>
            </a:r>
          </a:p>
        </p:txBody>
      </p:sp>
      <p:sp>
        <p:nvSpPr>
          <p:cNvPr id="4" name="Rettangolo con angoli arrotondati 3">
            <a:extLst>
              <a:ext uri="{FF2B5EF4-FFF2-40B4-BE49-F238E27FC236}">
                <a16:creationId xmlns:a16="http://schemas.microsoft.com/office/drawing/2014/main" id="{05BD3AC3-066F-7585-904F-34CA870A25B7}"/>
              </a:ext>
            </a:extLst>
          </p:cNvPr>
          <p:cNvSpPr/>
          <p:nvPr/>
        </p:nvSpPr>
        <p:spPr>
          <a:xfrm>
            <a:off x="271971" y="1744722"/>
            <a:ext cx="2655318" cy="629814"/>
          </a:xfrm>
          <a:prstGeom prst="roundRect">
            <a:avLst>
              <a:gd name="adj" fmla="val 0"/>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600" dirty="0">
                <a:solidFill>
                  <a:schemeClr val="bg1"/>
                </a:solidFill>
                <a:hlinkClick r:id="rId7">
                  <a:extLst>
                    <a:ext uri="{A12FA001-AC4F-418D-AE19-62706E023703}">
                      <ahyp:hlinkClr xmlns:ahyp="http://schemas.microsoft.com/office/drawing/2018/hyperlinkcolor" val="tx"/>
                    </a:ext>
                  </a:extLst>
                </a:hlinkClick>
              </a:rPr>
              <a:t>https://iaf.nu/en/accreditation-bodies</a:t>
            </a:r>
            <a:endParaRPr lang="it-IT" sz="1600" dirty="0">
              <a:solidFill>
                <a:schemeClr val="bg1"/>
              </a:solidFill>
            </a:endParaRPr>
          </a:p>
        </p:txBody>
      </p:sp>
      <p:sp>
        <p:nvSpPr>
          <p:cNvPr id="7" name="Rettangolo con angoli arrotondati 6">
            <a:extLst>
              <a:ext uri="{FF2B5EF4-FFF2-40B4-BE49-F238E27FC236}">
                <a16:creationId xmlns:a16="http://schemas.microsoft.com/office/drawing/2014/main" id="{600261CC-9082-5734-A824-57C1EC937B7A}"/>
              </a:ext>
            </a:extLst>
          </p:cNvPr>
          <p:cNvSpPr/>
          <p:nvPr/>
        </p:nvSpPr>
        <p:spPr>
          <a:xfrm>
            <a:off x="271969" y="3068570"/>
            <a:ext cx="2655320" cy="1596758"/>
          </a:xfrm>
          <a:prstGeom prst="roundRect">
            <a:avLst>
              <a:gd name="adj" fmla="val 0"/>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600" dirty="0">
                <a:solidFill>
                  <a:schemeClr val="bg1"/>
                </a:solidFill>
              </a:rPr>
              <a:t>https://european-accreditation.org/ea-members/directory-of-ea-members-and-mla-signatories/</a:t>
            </a:r>
          </a:p>
        </p:txBody>
      </p:sp>
      <p:pic>
        <p:nvPicPr>
          <p:cNvPr id="11" name="Immagine 10">
            <a:extLst>
              <a:ext uri="{FF2B5EF4-FFF2-40B4-BE49-F238E27FC236}">
                <a16:creationId xmlns:a16="http://schemas.microsoft.com/office/drawing/2014/main" id="{178645FD-3AD8-7EBD-9A86-F4D43D1D2672}"/>
              </a:ext>
            </a:extLst>
          </p:cNvPr>
          <p:cNvPicPr>
            <a:picLocks noChangeAspect="1"/>
          </p:cNvPicPr>
          <p:nvPr/>
        </p:nvPicPr>
        <p:blipFill>
          <a:blip r:embed="rId8"/>
          <a:stretch>
            <a:fillRect/>
          </a:stretch>
        </p:blipFill>
        <p:spPr>
          <a:xfrm>
            <a:off x="3625626" y="1003674"/>
            <a:ext cx="7220674" cy="4813783"/>
          </a:xfrm>
          <a:prstGeom prst="rect">
            <a:avLst/>
          </a:prstGeom>
        </p:spPr>
      </p:pic>
      <p:sp>
        <p:nvSpPr>
          <p:cNvPr id="2" name="Ovale 1">
            <a:extLst>
              <a:ext uri="{FF2B5EF4-FFF2-40B4-BE49-F238E27FC236}">
                <a16:creationId xmlns:a16="http://schemas.microsoft.com/office/drawing/2014/main" id="{EA23ADC3-BCE7-7432-CEDF-A0416D7B0BD0}"/>
              </a:ext>
            </a:extLst>
          </p:cNvPr>
          <p:cNvSpPr/>
          <p:nvPr/>
        </p:nvSpPr>
        <p:spPr>
          <a:xfrm>
            <a:off x="4518644" y="2776292"/>
            <a:ext cx="5195749" cy="530242"/>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a:extLst>
              <a:ext uri="{FF2B5EF4-FFF2-40B4-BE49-F238E27FC236}">
                <a16:creationId xmlns:a16="http://schemas.microsoft.com/office/drawing/2014/main" id="{33703467-C670-DEE2-4219-A7634EB086C2}"/>
              </a:ext>
            </a:extLst>
          </p:cNvPr>
          <p:cNvSpPr/>
          <p:nvPr/>
        </p:nvSpPr>
        <p:spPr>
          <a:xfrm>
            <a:off x="5248647" y="2040332"/>
            <a:ext cx="3735742" cy="660127"/>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a destra 11">
            <a:extLst>
              <a:ext uri="{FF2B5EF4-FFF2-40B4-BE49-F238E27FC236}">
                <a16:creationId xmlns:a16="http://schemas.microsoft.com/office/drawing/2014/main" id="{B94A36BB-E0B2-3871-F3F4-00803779C2EE}"/>
              </a:ext>
            </a:extLst>
          </p:cNvPr>
          <p:cNvSpPr/>
          <p:nvPr/>
        </p:nvSpPr>
        <p:spPr>
          <a:xfrm rot="19406608">
            <a:off x="2307361" y="4158807"/>
            <a:ext cx="3291432" cy="103793"/>
          </a:xfrm>
          <a:prstGeom prst="rightArrow">
            <a:avLst>
              <a:gd name="adj1" fmla="val 36713"/>
              <a:gd name="adj2" fmla="val 12458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a destra 17">
            <a:extLst>
              <a:ext uri="{FF2B5EF4-FFF2-40B4-BE49-F238E27FC236}">
                <a16:creationId xmlns:a16="http://schemas.microsoft.com/office/drawing/2014/main" id="{2D337031-7511-8610-666A-8B5933A2848B}"/>
              </a:ext>
            </a:extLst>
          </p:cNvPr>
          <p:cNvSpPr/>
          <p:nvPr/>
        </p:nvSpPr>
        <p:spPr>
          <a:xfrm rot="20315097">
            <a:off x="2782990" y="5221688"/>
            <a:ext cx="3507549" cy="86983"/>
          </a:xfrm>
          <a:prstGeom prst="rightArrow">
            <a:avLst>
              <a:gd name="adj1" fmla="val 36713"/>
              <a:gd name="adj2" fmla="val 12458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lumMod val="85000"/>
                  <a:lumOff val="15000"/>
                </a:schemeClr>
              </a:solidFill>
            </a:endParaRPr>
          </a:p>
        </p:txBody>
      </p:sp>
      <p:sp>
        <p:nvSpPr>
          <p:cNvPr id="20" name="CasellaDiTesto 19">
            <a:extLst>
              <a:ext uri="{FF2B5EF4-FFF2-40B4-BE49-F238E27FC236}">
                <a16:creationId xmlns:a16="http://schemas.microsoft.com/office/drawing/2014/main" id="{1DA8387E-B74B-EDBF-32C8-566BD8170D70}"/>
              </a:ext>
            </a:extLst>
          </p:cNvPr>
          <p:cNvSpPr txBox="1"/>
          <p:nvPr/>
        </p:nvSpPr>
        <p:spPr>
          <a:xfrm flipH="1">
            <a:off x="2301765" y="5595386"/>
            <a:ext cx="1192243" cy="369332"/>
          </a:xfrm>
          <a:prstGeom prst="rect">
            <a:avLst/>
          </a:prstGeom>
          <a:solidFill>
            <a:schemeClr val="bg2">
              <a:lumMod val="75000"/>
            </a:schemeClr>
          </a:solidFill>
          <a:ln>
            <a:solidFill>
              <a:schemeClr val="tx1"/>
            </a:solidFill>
          </a:ln>
        </p:spPr>
        <p:txBody>
          <a:bodyPr wrap="square" rtlCol="0" anchor="ctr">
            <a:spAutoFit/>
          </a:bodyPr>
          <a:lstStyle/>
          <a:p>
            <a:pPr algn="ctr"/>
            <a:r>
              <a:rPr lang="it-IT" b="1" dirty="0">
                <a:solidFill>
                  <a:schemeClr val="bg1"/>
                </a:solidFill>
                <a:effectLst>
                  <a:outerShdw blurRad="38100" dist="38100" dir="2700000" algn="tl">
                    <a:srgbClr val="000000">
                      <a:alpha val="43137"/>
                    </a:srgbClr>
                  </a:outerShdw>
                </a:effectLst>
              </a:rPr>
              <a:t>Data</a:t>
            </a:r>
          </a:p>
        </p:txBody>
      </p:sp>
      <p:sp>
        <p:nvSpPr>
          <p:cNvPr id="21" name="CasellaDiTesto 20">
            <a:extLst>
              <a:ext uri="{FF2B5EF4-FFF2-40B4-BE49-F238E27FC236}">
                <a16:creationId xmlns:a16="http://schemas.microsoft.com/office/drawing/2014/main" id="{C582CFE0-17E1-61A3-6804-90EA69FA7EE4}"/>
              </a:ext>
            </a:extLst>
          </p:cNvPr>
          <p:cNvSpPr txBox="1"/>
          <p:nvPr/>
        </p:nvSpPr>
        <p:spPr>
          <a:xfrm>
            <a:off x="2301766" y="4785560"/>
            <a:ext cx="1185372" cy="573802"/>
          </a:xfrm>
          <a:prstGeom prst="rect">
            <a:avLst/>
          </a:prstGeom>
          <a:solidFill>
            <a:schemeClr val="bg2">
              <a:lumMod val="75000"/>
            </a:schemeClr>
          </a:solidFill>
          <a:ln>
            <a:solidFill>
              <a:schemeClr val="tx1"/>
            </a:solidFill>
          </a:ln>
        </p:spPr>
        <p:txBody>
          <a:bodyPr wrap="square" rtlCol="0" anchor="ctr">
            <a:noAutofit/>
          </a:bodyPr>
          <a:lstStyle/>
          <a:p>
            <a:pPr algn="ctr"/>
            <a:r>
              <a:rPr lang="it-IT" b="1" dirty="0">
                <a:solidFill>
                  <a:schemeClr val="bg1"/>
                </a:solidFill>
                <a:effectLst>
                  <a:outerShdw blurRad="38100" dist="38100" dir="2700000" algn="tl">
                    <a:srgbClr val="000000">
                      <a:alpha val="43137"/>
                    </a:srgbClr>
                  </a:outerShdw>
                </a:effectLst>
              </a:rPr>
              <a:t>Scopo del certificato</a:t>
            </a:r>
          </a:p>
        </p:txBody>
      </p:sp>
      <p:sp>
        <p:nvSpPr>
          <p:cNvPr id="23" name="Ovale 22">
            <a:extLst>
              <a:ext uri="{FF2B5EF4-FFF2-40B4-BE49-F238E27FC236}">
                <a16:creationId xmlns:a16="http://schemas.microsoft.com/office/drawing/2014/main" id="{D229783A-5618-CFB0-FD7D-171D236065EA}"/>
              </a:ext>
            </a:extLst>
          </p:cNvPr>
          <p:cNvSpPr/>
          <p:nvPr/>
        </p:nvSpPr>
        <p:spPr>
          <a:xfrm>
            <a:off x="6095999" y="3594439"/>
            <a:ext cx="1935211" cy="1411515"/>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CasellaDiTesto 23">
            <a:extLst>
              <a:ext uri="{FF2B5EF4-FFF2-40B4-BE49-F238E27FC236}">
                <a16:creationId xmlns:a16="http://schemas.microsoft.com/office/drawing/2014/main" id="{671DCA14-CB71-91E1-8944-7DB04515A2AB}"/>
              </a:ext>
            </a:extLst>
          </p:cNvPr>
          <p:cNvSpPr txBox="1"/>
          <p:nvPr/>
        </p:nvSpPr>
        <p:spPr>
          <a:xfrm>
            <a:off x="10906589" y="3041413"/>
            <a:ext cx="1013441" cy="830997"/>
          </a:xfrm>
          <a:prstGeom prst="rect">
            <a:avLst/>
          </a:prstGeom>
          <a:noFill/>
          <a:ln>
            <a:noFill/>
          </a:ln>
        </p:spPr>
        <p:txBody>
          <a:bodyPr wrap="square" rtlCol="0">
            <a:spAutoFit/>
          </a:bodyPr>
          <a:lstStyle/>
          <a:p>
            <a:pPr algn="ctr"/>
            <a:r>
              <a:rPr lang="it-IT" sz="2400" b="1" i="1" dirty="0"/>
              <a:t>Tutte le PAT</a:t>
            </a:r>
          </a:p>
        </p:txBody>
      </p:sp>
      <p:pic>
        <p:nvPicPr>
          <p:cNvPr id="26" name="Immagine 25">
            <a:extLst>
              <a:ext uri="{FF2B5EF4-FFF2-40B4-BE49-F238E27FC236}">
                <a16:creationId xmlns:a16="http://schemas.microsoft.com/office/drawing/2014/main" id="{9552407F-4C68-0BE5-4393-394F8BA5D3EA}"/>
              </a:ext>
            </a:extLst>
          </p:cNvPr>
          <p:cNvPicPr>
            <a:picLocks noChangeAspect="1"/>
          </p:cNvPicPr>
          <p:nvPr/>
        </p:nvPicPr>
        <p:blipFill>
          <a:blip r:embed="rId9"/>
          <a:srcRect l="8452" t="7887"/>
          <a:stretch>
            <a:fillRect/>
          </a:stretch>
        </p:blipFill>
        <p:spPr>
          <a:xfrm>
            <a:off x="3129012" y="715769"/>
            <a:ext cx="923351" cy="1000533"/>
          </a:xfrm>
          <a:prstGeom prst="rect">
            <a:avLst/>
          </a:prstGeom>
          <a:ln>
            <a:solidFill>
              <a:schemeClr val="tx1"/>
            </a:solidFill>
          </a:ln>
        </p:spPr>
      </p:pic>
    </p:spTree>
    <p:extLst>
      <p:ext uri="{BB962C8B-B14F-4D97-AF65-F5344CB8AC3E}">
        <p14:creationId xmlns:p14="http://schemas.microsoft.com/office/powerpoint/2010/main" val="304376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 grpId="0" animBg="1"/>
      <p:bldP spid="7" grpId="0" animBg="1"/>
      <p:bldP spid="2" grpId="0" animBg="1"/>
      <p:bldP spid="10" grpId="0" animBg="1"/>
      <p:bldP spid="20" grpId="0" animBg="1"/>
      <p:bldP spid="21" grpId="0" animBg="1"/>
      <p:bldP spid="23" grpId="0" animBg="1"/>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0FE7A-072A-BA79-0317-236634AE49BF}"/>
            </a:ext>
          </a:extLst>
        </p:cNvPr>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283F75A0-46E3-137F-9B3C-753DD4B0B100}"/>
              </a:ext>
            </a:extLst>
          </p:cNvPr>
          <p:cNvSpPr>
            <a:spLocks noGrp="1"/>
          </p:cNvSpPr>
          <p:nvPr>
            <p:ph type="sldNum" sz="quarter" idx="12"/>
          </p:nvPr>
        </p:nvSpPr>
        <p:spPr/>
        <p:txBody>
          <a:bodyPr/>
          <a:lstStyle/>
          <a:p>
            <a:fld id="{03E89E2B-7837-6B45-9BB2-CC8B24B0904A}" type="slidenum">
              <a:rPr lang="it-IT" smtClean="0"/>
              <a:pPr/>
              <a:t>18</a:t>
            </a:fld>
            <a:endParaRPr lang="it-IT" dirty="0"/>
          </a:p>
        </p:txBody>
      </p:sp>
      <mc:AlternateContent xmlns:mc="http://schemas.openxmlformats.org/markup-compatibility/2006" xmlns:p14="http://schemas.microsoft.com/office/powerpoint/2010/main">
        <mc:Choice Requires="p14">
          <p:contentPart p14:bwMode="auto" r:id="rId2">
            <p14:nvContentPartPr>
              <p14:cNvPr id="3" name="Input penna 2">
                <a:extLst>
                  <a:ext uri="{FF2B5EF4-FFF2-40B4-BE49-F238E27FC236}">
                    <a16:creationId xmlns:a16="http://schemas.microsoft.com/office/drawing/2014/main" id="{CA283B87-D3E6-3B49-A88A-4FDE7391B325}"/>
                  </a:ext>
                </a:extLst>
              </p14:cNvPr>
              <p14:cNvContentPartPr/>
              <p14:nvPr/>
            </p14:nvContentPartPr>
            <p14:xfrm>
              <a:off x="1271496" y="6024631"/>
              <a:ext cx="360" cy="360"/>
            </p14:xfrm>
          </p:contentPart>
        </mc:Choice>
        <mc:Fallback xmlns="">
          <p:pic>
            <p:nvPicPr>
              <p:cNvPr id="3" name="Input penna 2">
                <a:extLst>
                  <a:ext uri="{FF2B5EF4-FFF2-40B4-BE49-F238E27FC236}">
                    <a16:creationId xmlns:a16="http://schemas.microsoft.com/office/drawing/2014/main" id="{88A74F09-0B18-41DA-2443-B5038645EB2A}"/>
                  </a:ext>
                </a:extLst>
              </p:cNvPr>
              <p:cNvPicPr/>
              <p:nvPr/>
            </p:nvPicPr>
            <p:blipFill>
              <a:blip r:embed="rId3"/>
              <a:stretch>
                <a:fillRect/>
              </a:stretch>
            </p:blipFill>
            <p:spPr>
              <a:xfrm>
                <a:off x="1265376" y="6018511"/>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put penna 8">
                <a:extLst>
                  <a:ext uri="{FF2B5EF4-FFF2-40B4-BE49-F238E27FC236}">
                    <a16:creationId xmlns:a16="http://schemas.microsoft.com/office/drawing/2014/main" id="{D188A694-D367-B5D8-D115-99D758D1E72D}"/>
                  </a:ext>
                </a:extLst>
              </p14:cNvPr>
              <p14:cNvContentPartPr/>
              <p14:nvPr/>
            </p14:nvContentPartPr>
            <p14:xfrm>
              <a:off x="2016336" y="459751"/>
              <a:ext cx="360" cy="360"/>
            </p14:xfrm>
          </p:contentPart>
        </mc:Choice>
        <mc:Fallback xmlns="">
          <p:pic>
            <p:nvPicPr>
              <p:cNvPr id="9" name="Input penna 8">
                <a:extLst>
                  <a:ext uri="{FF2B5EF4-FFF2-40B4-BE49-F238E27FC236}">
                    <a16:creationId xmlns:a16="http://schemas.microsoft.com/office/drawing/2014/main" id="{E3EA5D4C-9211-D08A-75B4-CA0D4CA22084}"/>
                  </a:ext>
                </a:extLst>
              </p:cNvPr>
              <p:cNvPicPr/>
              <p:nvPr/>
            </p:nvPicPr>
            <p:blipFill>
              <a:blip r:embed="rId3"/>
              <a:stretch>
                <a:fillRect/>
              </a:stretch>
            </p:blipFill>
            <p:spPr>
              <a:xfrm>
                <a:off x="2010216" y="453631"/>
                <a:ext cx="12600" cy="12600"/>
              </a:xfrm>
              <a:prstGeom prst="rect">
                <a:avLst/>
              </a:prstGeom>
            </p:spPr>
          </p:pic>
        </mc:Fallback>
      </mc:AlternateContent>
      <p:sp>
        <p:nvSpPr>
          <p:cNvPr id="15" name="CasellaDiTesto 14">
            <a:extLst>
              <a:ext uri="{FF2B5EF4-FFF2-40B4-BE49-F238E27FC236}">
                <a16:creationId xmlns:a16="http://schemas.microsoft.com/office/drawing/2014/main" id="{AEF0D5FF-F9BC-F3A5-EEE9-BD041B043873}"/>
              </a:ext>
            </a:extLst>
          </p:cNvPr>
          <p:cNvSpPr txBox="1"/>
          <p:nvPr/>
        </p:nvSpPr>
        <p:spPr>
          <a:xfrm>
            <a:off x="613056" y="674045"/>
            <a:ext cx="10965888" cy="4862870"/>
          </a:xfrm>
          <a:prstGeom prst="rect">
            <a:avLst/>
          </a:prstGeom>
          <a:noFill/>
        </p:spPr>
        <p:txBody>
          <a:bodyPr wrap="square">
            <a:spAutoFit/>
          </a:bodyPr>
          <a:lstStyle/>
          <a:p>
            <a:pPr algn="just">
              <a:buNone/>
            </a:pPr>
            <a:r>
              <a:rPr lang="it-IT" sz="1600" b="1" kern="0" dirty="0">
                <a:solidFill>
                  <a:srgbClr val="153D63"/>
                </a:solidFill>
                <a:effectLst/>
                <a:latin typeface="Verdana" panose="020B0604030504040204" pitchFamily="34" charset="0"/>
                <a:ea typeface="Times New Roman" panose="02020603050405020304" pitchFamily="18" charset="0"/>
                <a:cs typeface="Times New Roman" panose="02020603050405020304" pitchFamily="18" charset="0"/>
              </a:rPr>
              <a:t>E-3 – Tipo A</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p>
            <a:pPr algn="just">
              <a:buNone/>
            </a:pPr>
            <a:r>
              <a:rPr lang="it-IT" sz="1400" kern="0" dirty="0">
                <a:effectLst/>
                <a:latin typeface="Verdana" panose="020B0604030504040204" pitchFamily="34" charset="0"/>
                <a:ea typeface="Times New Roman" panose="02020603050405020304" pitchFamily="18" charset="0"/>
                <a:cs typeface="Times New Roman" panose="02020603050405020304" pitchFamily="18" charset="0"/>
              </a:rPr>
              <a:t>L’azienda ha adottato o mantenuto un sistema di gestione della salute e sicurezza sul lavoro che risponde ai criteri definiti da: linee di indirizzo in attuazione di accordi tra Inail e Organizzazioni delle Parti Sociali o Organismi del Sistema della Bilateralità:</a:t>
            </a:r>
          </a:p>
          <a:p>
            <a:pPr marL="64770" algn="just">
              <a:buNone/>
            </a:pPr>
            <a:endParaRPr lang="it-IT"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Clr>
                <a:srgbClr val="153D63"/>
              </a:buClr>
              <a:buFont typeface="+mj-lt"/>
              <a:buAutoNum type="alphaLcPeriod"/>
              <a:tabLst>
                <a:tab pos="2422525" algn="l"/>
              </a:tabLst>
            </a:pPr>
            <a:r>
              <a:rPr lang="it-IT" sz="1400" b="1" kern="0" dirty="0">
                <a:effectLst/>
                <a:latin typeface="Verdana" panose="020B0604030504040204" pitchFamily="34" charset="0"/>
                <a:ea typeface="Times New Roman" panose="02020603050405020304" pitchFamily="18" charset="0"/>
                <a:cs typeface="Times New Roman" panose="02020603050405020304" pitchFamily="18" charset="0"/>
              </a:rPr>
              <a:t>SGSL–AR</a:t>
            </a:r>
            <a:r>
              <a:rPr lang="it-IT" sz="1400" kern="0" dirty="0">
                <a:effectLst/>
                <a:latin typeface="Verdana" panose="020B0604030504040204" pitchFamily="34" charset="0"/>
                <a:ea typeface="Times New Roman" panose="02020603050405020304" pitchFamily="18" charset="0"/>
                <a:cs typeface="Times New Roman" panose="02020603050405020304" pitchFamily="18" charset="0"/>
              </a:rPr>
              <a:t>: 	per l’implementazione dei Sistemi di Gestione per la Salute e la Sicurezza nelle Imprese a 	Rete”</a:t>
            </a:r>
            <a:endParaRPr lang="it-IT"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Clr>
                <a:srgbClr val="153D63"/>
              </a:buClr>
              <a:buFont typeface="+mj-lt"/>
              <a:buAutoNum type="alphaLcPeriod"/>
              <a:tabLst>
                <a:tab pos="2422525" algn="l"/>
              </a:tabLst>
            </a:pPr>
            <a:r>
              <a:rPr lang="it-IT" sz="1400" b="1" kern="0" dirty="0">
                <a:effectLst/>
                <a:latin typeface="Verdana" panose="020B0604030504040204" pitchFamily="34" charset="0"/>
                <a:ea typeface="Times New Roman" panose="02020603050405020304" pitchFamily="18" charset="0"/>
                <a:cs typeface="Times New Roman" panose="02020603050405020304" pitchFamily="18" charset="0"/>
              </a:rPr>
              <a:t>SGSL–MPI</a:t>
            </a:r>
            <a:r>
              <a:rPr lang="it-IT" sz="1400" kern="0" dirty="0">
                <a:effectLst/>
                <a:latin typeface="Verdana" panose="020B0604030504040204" pitchFamily="34" charset="0"/>
                <a:ea typeface="Times New Roman" panose="02020603050405020304" pitchFamily="18" charset="0"/>
                <a:cs typeface="Times New Roman" panose="02020603050405020304" pitchFamily="18" charset="0"/>
              </a:rPr>
              <a:t>: 	per l’implementazione di Sistemi di Gestione per la Salute e la Sicurezza sul lavoro nelle 	Micro e Piccole imprese</a:t>
            </a:r>
            <a:endParaRPr lang="it-IT"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Clr>
                <a:srgbClr val="153D63"/>
              </a:buClr>
              <a:buFont typeface="+mj-lt"/>
              <a:buAutoNum type="alphaLcPeriod"/>
              <a:tabLst>
                <a:tab pos="2422525" algn="l"/>
              </a:tabLst>
            </a:pPr>
            <a:r>
              <a:rPr lang="it-IT" sz="1400" b="1" kern="0" dirty="0">
                <a:effectLst/>
                <a:latin typeface="Verdana" panose="020B0604030504040204" pitchFamily="34" charset="0"/>
                <a:ea typeface="Times New Roman" panose="02020603050405020304" pitchFamily="18" charset="0"/>
                <a:cs typeface="Times New Roman" panose="02020603050405020304" pitchFamily="18" charset="0"/>
              </a:rPr>
              <a:t>SGI–AE</a:t>
            </a:r>
            <a:r>
              <a:rPr lang="it-IT" sz="1400" kern="0" dirty="0">
                <a:effectLst/>
                <a:latin typeface="Verdana" panose="020B0604030504040204" pitchFamily="34" charset="0"/>
                <a:ea typeface="Times New Roman" panose="02020603050405020304" pitchFamily="18" charset="0"/>
                <a:cs typeface="Times New Roman" panose="02020603050405020304" pitchFamily="18" charset="0"/>
              </a:rPr>
              <a:t>: 	Sistema di Gestione Integrato Salute, Sicurezza, Ambiente Aziende Energia</a:t>
            </a:r>
            <a:endParaRPr lang="it-IT"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Clr>
                <a:srgbClr val="153D63"/>
              </a:buClr>
              <a:buFont typeface="+mj-lt"/>
              <a:buAutoNum type="alphaLcPeriod"/>
              <a:tabLst>
                <a:tab pos="2422525" algn="l"/>
              </a:tabLst>
            </a:pPr>
            <a:r>
              <a:rPr lang="it-IT" sz="1400" b="1" kern="0" dirty="0">
                <a:effectLst/>
                <a:latin typeface="Verdana" panose="020B0604030504040204" pitchFamily="34" charset="0"/>
                <a:ea typeface="Times New Roman" panose="02020603050405020304" pitchFamily="18" charset="0"/>
                <a:cs typeface="Times New Roman" panose="02020603050405020304" pitchFamily="18" charset="0"/>
              </a:rPr>
              <a:t>SGSL–AA</a:t>
            </a:r>
            <a:r>
              <a:rPr lang="it-IT" sz="1400" kern="0" dirty="0">
                <a:effectLst/>
                <a:latin typeface="Verdana" panose="020B0604030504040204" pitchFamily="34" charset="0"/>
                <a:ea typeface="Times New Roman" panose="02020603050405020304" pitchFamily="18" charset="0"/>
                <a:cs typeface="Times New Roman" panose="02020603050405020304" pitchFamily="18" charset="0"/>
              </a:rPr>
              <a:t>: 	Sistema di Gestione Salute e Sicurezza Aziende Aeronautiche ad Ala Fissa</a:t>
            </a:r>
            <a:endParaRPr lang="it-IT"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Clr>
                <a:srgbClr val="153D63"/>
              </a:buClr>
              <a:buFont typeface="+mj-lt"/>
              <a:buAutoNum type="alphaLcPeriod"/>
              <a:tabLst>
                <a:tab pos="2422525" algn="l"/>
              </a:tabLst>
            </a:pPr>
            <a:r>
              <a:rPr lang="it-IT" sz="1400" b="1" kern="0" dirty="0">
                <a:effectLst/>
                <a:latin typeface="Verdana" panose="020B0604030504040204" pitchFamily="34" charset="0"/>
                <a:ea typeface="Times New Roman" panose="02020603050405020304" pitchFamily="18" charset="0"/>
                <a:cs typeface="Times New Roman" panose="02020603050405020304" pitchFamily="18" charset="0"/>
              </a:rPr>
              <a:t>Sistema di Gestione </a:t>
            </a:r>
            <a:r>
              <a:rPr lang="it-IT" sz="1400" kern="0" dirty="0">
                <a:effectLst/>
                <a:latin typeface="Verdana" panose="020B0604030504040204" pitchFamily="34" charset="0"/>
                <a:ea typeface="Times New Roman" panose="02020603050405020304" pitchFamily="18" charset="0"/>
                <a:cs typeface="Times New Roman" panose="02020603050405020304" pitchFamily="18" charset="0"/>
              </a:rPr>
              <a:t>della Salute e Sicurezza per i lavori in appalto nella </a:t>
            </a:r>
            <a:r>
              <a:rPr lang="it-IT" sz="1400" b="1" kern="0" dirty="0">
                <a:effectLst/>
                <a:latin typeface="Verdana" panose="020B0604030504040204" pitchFamily="34" charset="0"/>
                <a:ea typeface="Times New Roman" panose="02020603050405020304" pitchFamily="18" charset="0"/>
                <a:cs typeface="Times New Roman" panose="02020603050405020304" pitchFamily="18" charset="0"/>
              </a:rPr>
              <a:t>Cantieristica Navale</a:t>
            </a:r>
            <a:endParaRPr lang="it-IT" sz="14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Clr>
                <a:srgbClr val="153D63"/>
              </a:buClr>
              <a:buFont typeface="+mj-lt"/>
              <a:buAutoNum type="alphaLcPeriod"/>
              <a:tabLst>
                <a:tab pos="2422525" algn="l"/>
              </a:tabLst>
            </a:pPr>
            <a:r>
              <a:rPr lang="it-IT" sz="1400" b="1" kern="0" dirty="0">
                <a:effectLst/>
                <a:latin typeface="Verdana" panose="020B0604030504040204" pitchFamily="34" charset="0"/>
                <a:ea typeface="Times New Roman" panose="02020603050405020304" pitchFamily="18" charset="0"/>
                <a:cs typeface="Times New Roman" panose="02020603050405020304" pitchFamily="18" charset="0"/>
              </a:rPr>
              <a:t>SGSL-GP</a:t>
            </a:r>
            <a:r>
              <a:rPr lang="it-IT" sz="1400" kern="0" dirty="0">
                <a:effectLst/>
                <a:latin typeface="Verdana" panose="020B0604030504040204" pitchFamily="34" charset="0"/>
                <a:ea typeface="Times New Roman" panose="02020603050405020304" pitchFamily="18" charset="0"/>
                <a:cs typeface="Times New Roman" panose="02020603050405020304" pitchFamily="18" charset="0"/>
              </a:rPr>
              <a:t>: 	Sistema di Gestione della Salute e Sicurezza dei lavoratori per le aziende del settore Gomma 	Plastica</a:t>
            </a:r>
            <a:endParaRPr lang="it-IT"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Clr>
                <a:srgbClr val="153D63"/>
              </a:buClr>
              <a:buFont typeface="+mj-lt"/>
              <a:buAutoNum type="alphaLcPeriod"/>
              <a:tabLst>
                <a:tab pos="2422525" algn="l"/>
              </a:tabLst>
            </a:pPr>
            <a:r>
              <a:rPr lang="it-IT" sz="1400" b="1" kern="0" dirty="0">
                <a:effectLst/>
                <a:latin typeface="Verdana" panose="020B0604030504040204" pitchFamily="34" charset="0"/>
                <a:ea typeface="Times New Roman" panose="02020603050405020304" pitchFamily="18" charset="0"/>
                <a:cs typeface="Times New Roman" panose="02020603050405020304" pitchFamily="18" charset="0"/>
              </a:rPr>
              <a:t>Sistema di gestione 	</a:t>
            </a:r>
            <a:r>
              <a:rPr lang="it-IT" sz="1400" kern="0" dirty="0">
                <a:effectLst/>
                <a:latin typeface="Verdana" panose="020B0604030504040204" pitchFamily="34" charset="0"/>
                <a:ea typeface="Times New Roman" panose="02020603050405020304" pitchFamily="18" charset="0"/>
                <a:cs typeface="Times New Roman" panose="02020603050405020304" pitchFamily="18" charset="0"/>
              </a:rPr>
              <a:t>della salute e sicurezza sul lavoro per </a:t>
            </a:r>
            <a:r>
              <a:rPr lang="it-IT" sz="1400" b="1" kern="0" dirty="0">
                <a:effectLst/>
                <a:latin typeface="Verdana" panose="020B0604030504040204" pitchFamily="34" charset="0"/>
                <a:ea typeface="Times New Roman" panose="02020603050405020304" pitchFamily="18" charset="0"/>
                <a:cs typeface="Times New Roman" panose="02020603050405020304" pitchFamily="18" charset="0"/>
              </a:rPr>
              <a:t>l’industria chimica</a:t>
            </a:r>
            <a:endParaRPr lang="it-IT" sz="14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Clr>
                <a:srgbClr val="153D63"/>
              </a:buClr>
              <a:buFont typeface="+mj-lt"/>
              <a:buAutoNum type="alphaLcPeriod"/>
              <a:tabLst>
                <a:tab pos="2422525" algn="l"/>
              </a:tabLst>
            </a:pPr>
            <a:r>
              <a:rPr lang="it-IT" sz="1400" b="1" kern="0" dirty="0">
                <a:effectLst/>
                <a:latin typeface="Verdana" panose="020B0604030504040204" pitchFamily="34" charset="0"/>
                <a:ea typeface="Times New Roman" panose="02020603050405020304" pitchFamily="18" charset="0"/>
                <a:cs typeface="Times New Roman" panose="02020603050405020304" pitchFamily="18" charset="0"/>
              </a:rPr>
              <a:t>SGSL-AS</a:t>
            </a:r>
            <a:r>
              <a:rPr lang="it-IT" sz="1400" kern="0" dirty="0">
                <a:effectLst/>
                <a:latin typeface="Verdana" panose="020B0604030504040204" pitchFamily="34" charset="0"/>
                <a:ea typeface="Times New Roman" panose="02020603050405020304" pitchFamily="18" charset="0"/>
                <a:cs typeface="Times New Roman" panose="02020603050405020304" pitchFamily="18" charset="0"/>
              </a:rPr>
              <a:t>: 	Sistema di Gestione della Salute e Sicurezza sul Lavoro nelle Aziende Sanitarie pubbliche 	della Regione Lazio</a:t>
            </a:r>
            <a:endParaRPr lang="it-IT"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Clr>
                <a:srgbClr val="153D63"/>
              </a:buClr>
              <a:buFont typeface="+mj-lt"/>
              <a:buAutoNum type="alphaLcPeriod"/>
              <a:tabLst>
                <a:tab pos="2422525" algn="l"/>
              </a:tabLst>
            </a:pPr>
            <a:r>
              <a:rPr lang="it-IT" sz="1400" b="1" kern="0" dirty="0">
                <a:effectLst/>
                <a:latin typeface="Verdana" panose="020B0604030504040204" pitchFamily="34" charset="0"/>
                <a:ea typeface="Times New Roman" panose="02020603050405020304" pitchFamily="18" charset="0"/>
                <a:cs typeface="Times New Roman" panose="02020603050405020304" pitchFamily="18" charset="0"/>
              </a:rPr>
              <a:t>Sistema di gestione 	</a:t>
            </a:r>
            <a:r>
              <a:rPr lang="it-IT" sz="1400" kern="0" dirty="0">
                <a:effectLst/>
                <a:latin typeface="Verdana" panose="020B0604030504040204" pitchFamily="34" charset="0"/>
                <a:ea typeface="Times New Roman" panose="02020603050405020304" pitchFamily="18" charset="0"/>
                <a:cs typeface="Times New Roman" panose="02020603050405020304" pitchFamily="18" charset="0"/>
              </a:rPr>
              <a:t>della salute e della sicurezza dei lavoratori per le aziende di </a:t>
            </a:r>
            <a:r>
              <a:rPr lang="it-IT" sz="1400" b="1" kern="0" dirty="0">
                <a:effectLst/>
                <a:latin typeface="Verdana" panose="020B0604030504040204" pitchFamily="34" charset="0"/>
                <a:ea typeface="Times New Roman" panose="02020603050405020304" pitchFamily="18" charset="0"/>
                <a:cs typeface="Times New Roman" panose="02020603050405020304" pitchFamily="18" charset="0"/>
              </a:rPr>
              <a:t>esercizio dei parchi eolici</a:t>
            </a:r>
            <a:endParaRPr lang="it-IT" sz="14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Clr>
                <a:srgbClr val="153D63"/>
              </a:buClr>
              <a:buFont typeface="+mj-lt"/>
              <a:buAutoNum type="alphaLcPeriod"/>
              <a:tabLst>
                <a:tab pos="2422525" algn="l"/>
              </a:tabLst>
            </a:pPr>
            <a:r>
              <a:rPr lang="it-IT" sz="1400" b="1" kern="0" dirty="0">
                <a:effectLst/>
                <a:latin typeface="Verdana" panose="020B0604030504040204" pitchFamily="34" charset="0"/>
                <a:ea typeface="Times New Roman" panose="02020603050405020304" pitchFamily="18" charset="0"/>
                <a:cs typeface="Times New Roman" panose="02020603050405020304" pitchFamily="18" charset="0"/>
              </a:rPr>
              <a:t>SGSL-U</a:t>
            </a:r>
            <a:r>
              <a:rPr lang="it-IT" sz="1400" kern="0" dirty="0">
                <a:effectLst/>
                <a:latin typeface="Verdana" panose="020B0604030504040204" pitchFamily="34" charset="0"/>
                <a:ea typeface="Times New Roman" panose="02020603050405020304" pitchFamily="18" charset="0"/>
                <a:cs typeface="Times New Roman" panose="02020603050405020304" pitchFamily="18" charset="0"/>
              </a:rPr>
              <a:t>: 	Sistema di gestione della salute e della sicurezza dei lavoratori per le aziende dei servizi 	idrici, ambientali, energetici e funerari</a:t>
            </a:r>
          </a:p>
          <a:p>
            <a:pPr marL="342900" lvl="0" indent="-342900" algn="just">
              <a:buClr>
                <a:srgbClr val="153D63"/>
              </a:buClr>
              <a:buFont typeface="+mj-lt"/>
              <a:buAutoNum type="alphaLcPeriod"/>
              <a:tabLst>
                <a:tab pos="2422525" algn="l"/>
              </a:tabLst>
            </a:pPr>
            <a:r>
              <a:rPr lang="it-IT" sz="1400" b="1" kern="0" dirty="0">
                <a:effectLst/>
                <a:latin typeface="Verdana" panose="020B0604030504040204" pitchFamily="34" charset="0"/>
                <a:ea typeface="Times New Roman" panose="02020603050405020304" pitchFamily="18" charset="0"/>
                <a:cs typeface="Times New Roman" panose="02020603050405020304" pitchFamily="18" charset="0"/>
              </a:rPr>
              <a:t>SGSL-CP</a:t>
            </a:r>
            <a:r>
              <a:rPr lang="it-IT" sz="1400" kern="0" dirty="0">
                <a:effectLst/>
                <a:latin typeface="Verdana" panose="020B0604030504040204" pitchFamily="34" charset="0"/>
                <a:ea typeface="Times New Roman" panose="02020603050405020304" pitchFamily="18" charset="0"/>
                <a:cs typeface="Times New Roman" panose="02020603050405020304" pitchFamily="18" charset="0"/>
              </a:rPr>
              <a:t>: 	Sistema di gestione della salute e della sicurezza dei lavoratori per le aziende di produzione 	del calcestruzzo preconfezionato</a:t>
            </a:r>
            <a:endParaRPr lang="it-IT" sz="1400" dirty="0"/>
          </a:p>
        </p:txBody>
      </p:sp>
      <p:pic>
        <p:nvPicPr>
          <p:cNvPr id="2" name="Picture 2" descr="Ciclo di Deming: cos'è e come funziona - InSic">
            <a:extLst>
              <a:ext uri="{FF2B5EF4-FFF2-40B4-BE49-F238E27FC236}">
                <a16:creationId xmlns:a16="http://schemas.microsoft.com/office/drawing/2014/main" id="{82312EFF-FDD3-DA2D-98F3-D4279D955C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78112" y="5259413"/>
            <a:ext cx="961860" cy="961860"/>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a:extLst>
              <a:ext uri="{FF2B5EF4-FFF2-40B4-BE49-F238E27FC236}">
                <a16:creationId xmlns:a16="http://schemas.microsoft.com/office/drawing/2014/main" id="{DA982C5C-B80C-DA73-42FB-00D249051F21}"/>
              </a:ext>
            </a:extLst>
          </p:cNvPr>
          <p:cNvSpPr/>
          <p:nvPr/>
        </p:nvSpPr>
        <p:spPr>
          <a:xfrm>
            <a:off x="0" y="0"/>
            <a:ext cx="12228786" cy="475155"/>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1A0AD527-69D2-6AC6-11BA-A8F96C2CC682}"/>
              </a:ext>
            </a:extLst>
          </p:cNvPr>
          <p:cNvSpPr/>
          <p:nvPr/>
        </p:nvSpPr>
        <p:spPr>
          <a:xfrm>
            <a:off x="513748" y="51955"/>
            <a:ext cx="7883015" cy="369332"/>
          </a:xfrm>
          <a:prstGeom prst="rect">
            <a:avLst/>
          </a:prstGeom>
        </p:spPr>
        <p:txBody>
          <a:bodyPr wrap="square" anchor="t">
            <a:spAutoFit/>
          </a:bodyPr>
          <a:lstStyle/>
          <a:p>
            <a:pPr>
              <a:spcBef>
                <a:spcPts val="0"/>
              </a:spcBef>
            </a:pPr>
            <a:r>
              <a:rPr lang="it-IT" b="1" dirty="0">
                <a:solidFill>
                  <a:schemeClr val="bg1"/>
                </a:solidFill>
                <a:effectLst>
                  <a:outerShdw blurRad="38100" dist="38100" dir="2700000" algn="tl">
                    <a:srgbClr val="000000">
                      <a:alpha val="43137"/>
                    </a:srgbClr>
                  </a:outerShdw>
                </a:effectLst>
                <a:latin typeface="Verdana" charset="0"/>
                <a:ea typeface="Verdana" charset="0"/>
              </a:rPr>
              <a:t>Interventi Sezione E: SGSL non certificato</a:t>
            </a:r>
          </a:p>
        </p:txBody>
      </p:sp>
    </p:spTree>
    <p:extLst>
      <p:ext uri="{BB962C8B-B14F-4D97-AF65-F5344CB8AC3E}">
        <p14:creationId xmlns:p14="http://schemas.microsoft.com/office/powerpoint/2010/main" val="3289727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1B39A731-CB34-E7AC-2FEE-6110BF7705BD}"/>
              </a:ext>
            </a:extLst>
          </p:cNvPr>
          <p:cNvSpPr>
            <a:spLocks noGrp="1"/>
          </p:cNvSpPr>
          <p:nvPr>
            <p:ph type="sldNum" sz="quarter" idx="12"/>
          </p:nvPr>
        </p:nvSpPr>
        <p:spPr/>
        <p:txBody>
          <a:bodyPr/>
          <a:lstStyle/>
          <a:p>
            <a:fld id="{03E89E2B-7837-6B45-9BB2-CC8B24B0904A}" type="slidenum">
              <a:rPr lang="it-IT" smtClean="0"/>
              <a:pPr/>
              <a:t>19</a:t>
            </a:fld>
            <a:endParaRPr lang="it-IT" dirty="0"/>
          </a:p>
        </p:txBody>
      </p:sp>
      <mc:AlternateContent xmlns:mc="http://schemas.openxmlformats.org/markup-compatibility/2006" xmlns:p14="http://schemas.microsoft.com/office/powerpoint/2010/main">
        <mc:Choice Requires="p14">
          <p:contentPart p14:bwMode="auto" r:id="rId2">
            <p14:nvContentPartPr>
              <p14:cNvPr id="3" name="Input penna 2">
                <a:extLst>
                  <a:ext uri="{FF2B5EF4-FFF2-40B4-BE49-F238E27FC236}">
                    <a16:creationId xmlns:a16="http://schemas.microsoft.com/office/drawing/2014/main" id="{88A74F09-0B18-41DA-2443-B5038645EB2A}"/>
                  </a:ext>
                </a:extLst>
              </p14:cNvPr>
              <p14:cNvContentPartPr/>
              <p14:nvPr/>
            </p14:nvContentPartPr>
            <p14:xfrm>
              <a:off x="1609705" y="6435032"/>
              <a:ext cx="360" cy="360"/>
            </p14:xfrm>
          </p:contentPart>
        </mc:Choice>
        <mc:Fallback xmlns="">
          <p:pic>
            <p:nvPicPr>
              <p:cNvPr id="3" name="Input penna 2">
                <a:extLst>
                  <a:ext uri="{FF2B5EF4-FFF2-40B4-BE49-F238E27FC236}">
                    <a16:creationId xmlns:a16="http://schemas.microsoft.com/office/drawing/2014/main" id="{88A74F09-0B18-41DA-2443-B5038645EB2A}"/>
                  </a:ext>
                </a:extLst>
              </p:cNvPr>
              <p:cNvPicPr/>
              <p:nvPr/>
            </p:nvPicPr>
            <p:blipFill>
              <a:blip r:embed="rId3"/>
              <a:stretch>
                <a:fillRect/>
              </a:stretch>
            </p:blipFill>
            <p:spPr>
              <a:xfrm>
                <a:off x="1603585" y="6428912"/>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put penna 8">
                <a:extLst>
                  <a:ext uri="{FF2B5EF4-FFF2-40B4-BE49-F238E27FC236}">
                    <a16:creationId xmlns:a16="http://schemas.microsoft.com/office/drawing/2014/main" id="{E3EA5D4C-9211-D08A-75B4-CA0D4CA22084}"/>
                  </a:ext>
                </a:extLst>
              </p14:cNvPr>
              <p14:cNvContentPartPr/>
              <p14:nvPr/>
            </p14:nvContentPartPr>
            <p14:xfrm>
              <a:off x="2016336" y="459751"/>
              <a:ext cx="360" cy="360"/>
            </p14:xfrm>
          </p:contentPart>
        </mc:Choice>
        <mc:Fallback xmlns="">
          <p:pic>
            <p:nvPicPr>
              <p:cNvPr id="9" name="Input penna 8">
                <a:extLst>
                  <a:ext uri="{FF2B5EF4-FFF2-40B4-BE49-F238E27FC236}">
                    <a16:creationId xmlns:a16="http://schemas.microsoft.com/office/drawing/2014/main" id="{E3EA5D4C-9211-D08A-75B4-CA0D4CA22084}"/>
                  </a:ext>
                </a:extLst>
              </p:cNvPr>
              <p:cNvPicPr/>
              <p:nvPr/>
            </p:nvPicPr>
            <p:blipFill>
              <a:blip r:embed="rId5"/>
              <a:stretch>
                <a:fillRect/>
              </a:stretch>
            </p:blipFill>
            <p:spPr>
              <a:xfrm>
                <a:off x="2010216" y="453631"/>
                <a:ext cx="12600" cy="12600"/>
              </a:xfrm>
              <a:prstGeom prst="rect">
                <a:avLst/>
              </a:prstGeom>
            </p:spPr>
          </p:pic>
        </mc:Fallback>
      </mc:AlternateContent>
      <p:sp>
        <p:nvSpPr>
          <p:cNvPr id="16" name="Rettangolo 15">
            <a:extLst>
              <a:ext uri="{FF2B5EF4-FFF2-40B4-BE49-F238E27FC236}">
                <a16:creationId xmlns:a16="http://schemas.microsoft.com/office/drawing/2014/main" id="{4FB0EEEE-BF24-D56A-9C7C-432DA9FF7700}"/>
              </a:ext>
            </a:extLst>
          </p:cNvPr>
          <p:cNvSpPr/>
          <p:nvPr/>
        </p:nvSpPr>
        <p:spPr>
          <a:xfrm>
            <a:off x="2222165" y="271768"/>
            <a:ext cx="7705855" cy="400110"/>
          </a:xfrm>
          <a:prstGeom prst="rect">
            <a:avLst/>
          </a:prstGeom>
        </p:spPr>
        <p:txBody>
          <a:bodyPr wrap="square" anchor="t">
            <a:spAutoFit/>
          </a:bodyPr>
          <a:lstStyle/>
          <a:p>
            <a:pPr algn="ctr"/>
            <a:r>
              <a:rPr lang="it-IT" sz="2000" b="1" dirty="0">
                <a:solidFill>
                  <a:srgbClr val="002E5D"/>
                </a:solidFill>
                <a:latin typeface="Verdana" charset="0"/>
                <a:ea typeface="Verdana" charset="0"/>
              </a:rPr>
              <a:t>Interventi sezione E: MOG art.30</a:t>
            </a:r>
          </a:p>
        </p:txBody>
      </p:sp>
      <p:sp>
        <p:nvSpPr>
          <p:cNvPr id="2" name="Rettangolo 1">
            <a:extLst>
              <a:ext uri="{FF2B5EF4-FFF2-40B4-BE49-F238E27FC236}">
                <a16:creationId xmlns:a16="http://schemas.microsoft.com/office/drawing/2014/main" id="{22199C55-39E2-864C-2D2E-4C489B35D8A2}"/>
              </a:ext>
            </a:extLst>
          </p:cNvPr>
          <p:cNvSpPr/>
          <p:nvPr/>
        </p:nvSpPr>
        <p:spPr>
          <a:xfrm>
            <a:off x="0" y="1935804"/>
            <a:ext cx="12192000" cy="3708582"/>
          </a:xfrm>
          <a:prstGeom prst="rect">
            <a:avLst/>
          </a:prstGeom>
          <a:solidFill>
            <a:schemeClr val="accent1">
              <a:lumMod val="20000"/>
              <a:lumOff val="80000"/>
            </a:schemeClr>
          </a:solidFill>
          <a:ln>
            <a:solidFill>
              <a:srgbClr val="FFFE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 name="Immagine 13">
            <a:extLst>
              <a:ext uri="{FF2B5EF4-FFF2-40B4-BE49-F238E27FC236}">
                <a16:creationId xmlns:a16="http://schemas.microsoft.com/office/drawing/2014/main" id="{55AAE055-B292-E9EA-5884-625588284283}"/>
              </a:ext>
            </a:extLst>
          </p:cNvPr>
          <p:cNvPicPr>
            <a:picLocks noChangeAspect="1"/>
          </p:cNvPicPr>
          <p:nvPr/>
        </p:nvPicPr>
        <p:blipFill>
          <a:blip r:embed="rId6">
            <a:duotone>
              <a:prstClr val="black"/>
              <a:srgbClr val="DEEBF7">
                <a:tint val="45000"/>
                <a:satMod val="400000"/>
              </a:srgbClr>
            </a:duotone>
            <a:extLst>
              <a:ext uri="{BEBA8EAE-BF5A-486C-A8C5-ECC9F3942E4B}">
                <a14:imgProps xmlns:a14="http://schemas.microsoft.com/office/drawing/2010/main">
                  <a14:imgLayer r:embed="rId7">
                    <a14:imgEffect>
                      <a14:colorTemperature colorTemp="8800"/>
                    </a14:imgEffect>
                  </a14:imgLayer>
                </a14:imgProps>
              </a:ext>
            </a:extLst>
          </a:blip>
          <a:srcRect l="1987" t="7711" r="7818" b="2216"/>
          <a:stretch>
            <a:fillRect/>
          </a:stretch>
        </p:blipFill>
        <p:spPr>
          <a:xfrm>
            <a:off x="4828267" y="2282529"/>
            <a:ext cx="6050062" cy="3043364"/>
          </a:xfrm>
          <a:prstGeom prst="roundRect">
            <a:avLst>
              <a:gd name="adj" fmla="val 8594"/>
            </a:avLst>
          </a:prstGeom>
          <a:solidFill>
            <a:srgbClr val="FFFFFF">
              <a:shade val="85000"/>
            </a:srgbClr>
          </a:solidFill>
          <a:ln w="3175">
            <a:solidFill>
              <a:schemeClr val="tx1"/>
            </a:solidFill>
          </a:ln>
          <a:effectLst>
            <a:reflection blurRad="12700" stA="38000" endPos="28000" dist="5000" dir="5400000" sy="-100000" algn="bl" rotWithShape="0"/>
          </a:effectLst>
        </p:spPr>
      </p:pic>
      <p:sp>
        <p:nvSpPr>
          <p:cNvPr id="15" name="Rettangolo 14">
            <a:extLst>
              <a:ext uri="{FF2B5EF4-FFF2-40B4-BE49-F238E27FC236}">
                <a16:creationId xmlns:a16="http://schemas.microsoft.com/office/drawing/2014/main" id="{024F8083-C188-631A-95ED-7BF494923C75}"/>
              </a:ext>
            </a:extLst>
          </p:cNvPr>
          <p:cNvSpPr/>
          <p:nvPr/>
        </p:nvSpPr>
        <p:spPr>
          <a:xfrm>
            <a:off x="1550364" y="3432741"/>
            <a:ext cx="2292619" cy="562562"/>
          </a:xfrm>
          <a:prstGeom prst="rect">
            <a:avLst/>
          </a:prstGeom>
          <a:solidFill>
            <a:srgbClr val="C0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it-IT" dirty="0"/>
              <a:t>D.M. 13/2/2014</a:t>
            </a:r>
          </a:p>
        </p:txBody>
      </p:sp>
      <p:sp>
        <p:nvSpPr>
          <p:cNvPr id="6" name="CasellaDiTesto 5">
            <a:extLst>
              <a:ext uri="{FF2B5EF4-FFF2-40B4-BE49-F238E27FC236}">
                <a16:creationId xmlns:a16="http://schemas.microsoft.com/office/drawing/2014/main" id="{EDB14EA0-213B-5034-FC69-3DEE1B638562}"/>
              </a:ext>
            </a:extLst>
          </p:cNvPr>
          <p:cNvSpPr txBox="1"/>
          <p:nvPr/>
        </p:nvSpPr>
        <p:spPr>
          <a:xfrm>
            <a:off x="1271854" y="987856"/>
            <a:ext cx="9606475" cy="1027333"/>
          </a:xfrm>
          <a:prstGeom prst="rect">
            <a:avLst/>
          </a:prstGeom>
          <a:noFill/>
        </p:spPr>
        <p:txBody>
          <a:bodyPr wrap="square">
            <a:spAutoFit/>
          </a:bodyPr>
          <a:lstStyle/>
          <a:p>
            <a:pPr marL="342900" lvl="0" indent="-342900" algn="just">
              <a:lnSpc>
                <a:spcPct val="115000"/>
              </a:lnSpc>
              <a:spcAft>
                <a:spcPts val="800"/>
              </a:spcAft>
              <a:buClr>
                <a:srgbClr val="153D63"/>
              </a:buClr>
              <a:buSzPts val="1600"/>
              <a:buFont typeface="Courier New" panose="02070309020205020404" pitchFamily="49" charset="0"/>
              <a:buChar char="□"/>
            </a:pPr>
            <a:r>
              <a:rPr lang="it-IT" sz="1600" b="1" kern="0" dirty="0">
                <a:solidFill>
                  <a:srgbClr val="153D63"/>
                </a:solidFill>
                <a:effectLst/>
                <a:latin typeface="Verdana" panose="020B0604030504040204" pitchFamily="34" charset="0"/>
                <a:ea typeface="Times New Roman" panose="02020603050405020304" pitchFamily="18" charset="0"/>
                <a:cs typeface="Times New Roman" panose="02020603050405020304" pitchFamily="18" charset="0"/>
              </a:rPr>
              <a:t>E-4 – Tipo A</a:t>
            </a:r>
            <a:endParaRPr lang="it-IT" sz="32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it-IT" sz="1600" kern="0" dirty="0">
                <a:solidFill>
                  <a:srgbClr val="153D63"/>
                </a:solidFill>
                <a:effectLst/>
                <a:latin typeface="Verdana" panose="020B0604030504040204" pitchFamily="34" charset="0"/>
                <a:ea typeface="Times New Roman" panose="02020603050405020304" pitchFamily="18" charset="0"/>
                <a:cs typeface="Times New Roman" panose="02020603050405020304" pitchFamily="18" charset="0"/>
              </a:rPr>
              <a:t>L’azienda ha adottato o mantenuto un modello organizzativo e gestionale di cui all’art. 30 del d.lgs. 81/08, secondo le procedure semplificate di cui al D.M. 13/2/2014.</a:t>
            </a:r>
            <a:endParaRPr lang="it-IT"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39429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F5635-8E52-389F-AEB3-EAAD0F6BE35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E878DC6-C084-EE19-9774-F12992C5E9A4}"/>
              </a:ext>
            </a:extLst>
          </p:cNvPr>
          <p:cNvSpPr>
            <a:spLocks noGrp="1"/>
          </p:cNvSpPr>
          <p:nvPr>
            <p:ph type="title"/>
          </p:nvPr>
        </p:nvSpPr>
        <p:spPr>
          <a:xfrm>
            <a:off x="378464" y="598722"/>
            <a:ext cx="11261294" cy="694416"/>
          </a:xfrm>
        </p:spPr>
        <p:txBody>
          <a:bodyPr/>
          <a:lstStyle/>
          <a:p>
            <a:pPr algn="ctr"/>
            <a:r>
              <a:rPr lang="it-IT" b="1" dirty="0"/>
              <a:t>Monitoraggio dati</a:t>
            </a:r>
          </a:p>
        </p:txBody>
      </p:sp>
      <p:sp>
        <p:nvSpPr>
          <p:cNvPr id="4" name="Segnaposto numero diapositiva 3">
            <a:extLst>
              <a:ext uri="{FF2B5EF4-FFF2-40B4-BE49-F238E27FC236}">
                <a16:creationId xmlns:a16="http://schemas.microsoft.com/office/drawing/2014/main" id="{F7429171-511B-A91D-B0F6-4B8E00DC38D6}"/>
              </a:ext>
            </a:extLst>
          </p:cNvPr>
          <p:cNvSpPr>
            <a:spLocks noGrp="1"/>
          </p:cNvSpPr>
          <p:nvPr>
            <p:ph type="sldNum" sz="quarter" idx="12"/>
          </p:nvPr>
        </p:nvSpPr>
        <p:spPr/>
        <p:txBody>
          <a:bodyPr/>
          <a:lstStyle/>
          <a:p>
            <a:fld id="{03E89E2B-7837-6B45-9BB2-CC8B24B0904A}" type="slidenum">
              <a:rPr lang="it-IT" smtClean="0"/>
              <a:pPr/>
              <a:t>2</a:t>
            </a:fld>
            <a:endParaRPr lang="it-IT" dirty="0"/>
          </a:p>
        </p:txBody>
      </p:sp>
      <p:sp>
        <p:nvSpPr>
          <p:cNvPr id="5" name="Segnaposto contenuto 4">
            <a:extLst>
              <a:ext uri="{FF2B5EF4-FFF2-40B4-BE49-F238E27FC236}">
                <a16:creationId xmlns:a16="http://schemas.microsoft.com/office/drawing/2014/main" id="{EFBB1C71-098E-A968-98C9-4F91DA1DC5AE}"/>
              </a:ext>
            </a:extLst>
          </p:cNvPr>
          <p:cNvSpPr>
            <a:spLocks noGrp="1"/>
          </p:cNvSpPr>
          <p:nvPr>
            <p:ph idx="1"/>
          </p:nvPr>
        </p:nvSpPr>
        <p:spPr>
          <a:xfrm>
            <a:off x="846307" y="856341"/>
            <a:ext cx="11261294" cy="4924249"/>
          </a:xfrm>
        </p:spPr>
        <p:txBody>
          <a:bodyPr/>
          <a:lstStyle/>
          <a:p>
            <a:endParaRPr lang="it-IT" sz="1800" b="1" dirty="0">
              <a:solidFill>
                <a:srgbClr val="002060"/>
              </a:solidFill>
            </a:endParaRPr>
          </a:p>
          <a:p>
            <a:pPr marL="0" indent="0">
              <a:buNone/>
            </a:pPr>
            <a:r>
              <a:rPr lang="it-IT" sz="1800" b="1" dirty="0">
                <a:solidFill>
                  <a:srgbClr val="002060"/>
                </a:solidFill>
              </a:rPr>
              <a:t>Analisi dei dati 2022-2026</a:t>
            </a:r>
          </a:p>
          <a:p>
            <a:endParaRPr lang="it-IT" sz="1800" b="1" dirty="0">
              <a:solidFill>
                <a:srgbClr val="002060"/>
              </a:solidFill>
            </a:endParaRPr>
          </a:p>
          <a:p>
            <a:endParaRPr lang="it-IT" sz="1800" b="1" dirty="0">
              <a:solidFill>
                <a:srgbClr val="002060"/>
              </a:solidFill>
            </a:endParaRPr>
          </a:p>
          <a:p>
            <a:endParaRPr lang="it-IT" sz="1800" dirty="0">
              <a:solidFill>
                <a:srgbClr val="002060"/>
              </a:solidFill>
            </a:endParaRPr>
          </a:p>
          <a:p>
            <a:pPr marL="0" indent="0">
              <a:buNone/>
            </a:pPr>
            <a:br>
              <a:rPr lang="it-IT" sz="1800" dirty="0"/>
            </a:br>
            <a:endParaRPr lang="it-IT" sz="1800" b="1" u="sng" dirty="0">
              <a:solidFill>
                <a:srgbClr val="002060"/>
              </a:solidFill>
            </a:endParaRPr>
          </a:p>
        </p:txBody>
      </p:sp>
      <p:grpSp>
        <p:nvGrpSpPr>
          <p:cNvPr id="3" name="Gruppo 2">
            <a:extLst>
              <a:ext uri="{FF2B5EF4-FFF2-40B4-BE49-F238E27FC236}">
                <a16:creationId xmlns:a16="http://schemas.microsoft.com/office/drawing/2014/main" id="{C1247AEB-01AD-2302-ECB5-2ED9F1148D7A}"/>
              </a:ext>
            </a:extLst>
          </p:cNvPr>
          <p:cNvGrpSpPr/>
          <p:nvPr/>
        </p:nvGrpSpPr>
        <p:grpSpPr>
          <a:xfrm>
            <a:off x="971805" y="1958139"/>
            <a:ext cx="10248390" cy="3157450"/>
            <a:chOff x="921546" y="1934976"/>
            <a:chExt cx="10248390" cy="3157450"/>
          </a:xfrm>
        </p:grpSpPr>
        <p:pic>
          <p:nvPicPr>
            <p:cNvPr id="6" name="Immagine 5">
              <a:extLst>
                <a:ext uri="{FF2B5EF4-FFF2-40B4-BE49-F238E27FC236}">
                  <a16:creationId xmlns:a16="http://schemas.microsoft.com/office/drawing/2014/main" id="{090C6A8B-2E90-31A0-ADA3-4CC71818AE55}"/>
                </a:ext>
              </a:extLst>
            </p:cNvPr>
            <p:cNvPicPr>
              <a:picLocks noChangeAspect="1"/>
            </p:cNvPicPr>
            <p:nvPr/>
          </p:nvPicPr>
          <p:blipFill>
            <a:blip r:embed="rId2"/>
            <a:srcRect l="-1" t="1417" r="1054" b="3577"/>
            <a:stretch>
              <a:fillRect/>
            </a:stretch>
          </p:blipFill>
          <p:spPr>
            <a:xfrm>
              <a:off x="921546" y="1940253"/>
              <a:ext cx="5105768" cy="3152173"/>
            </a:xfrm>
            <a:prstGeom prst="rect">
              <a:avLst/>
            </a:prstGeom>
            <a:solidFill>
              <a:schemeClr val="accent1">
                <a:lumMod val="75000"/>
              </a:schemeClr>
            </a:solidFill>
            <a:ln w="6350">
              <a:solidFill>
                <a:schemeClr val="tx1"/>
              </a:solidFill>
            </a:ln>
          </p:spPr>
        </p:pic>
        <p:graphicFrame>
          <p:nvGraphicFramePr>
            <p:cNvPr id="7" name="Segnaposto contenuto 2">
              <a:extLst>
                <a:ext uri="{FF2B5EF4-FFF2-40B4-BE49-F238E27FC236}">
                  <a16:creationId xmlns:a16="http://schemas.microsoft.com/office/drawing/2014/main" id="{F5DF54D3-3A4A-D2CE-B93C-E8644EB068D2}"/>
                </a:ext>
              </a:extLst>
            </p:cNvPr>
            <p:cNvGraphicFramePr>
              <a:graphicFrameLocks/>
            </p:cNvGraphicFramePr>
            <p:nvPr>
              <p:extLst>
                <p:ext uri="{D42A27DB-BD31-4B8C-83A1-F6EECF244321}">
                  <p14:modId xmlns:p14="http://schemas.microsoft.com/office/powerpoint/2010/main" val="3711363933"/>
                </p:ext>
              </p:extLst>
            </p:nvPr>
          </p:nvGraphicFramePr>
          <p:xfrm>
            <a:off x="6164688" y="1934976"/>
            <a:ext cx="5005248" cy="3152173"/>
          </p:xfrm>
          <a:graphic>
            <a:graphicData uri="http://schemas.openxmlformats.org/drawingml/2006/table">
              <a:tbl>
                <a:tblPr firstRow="1" firstCol="1" bandRow="1">
                  <a:tableStyleId>{5C22544A-7EE6-4342-B048-85BDC9FD1C3A}</a:tableStyleId>
                </a:tblPr>
                <a:tblGrid>
                  <a:gridCol w="1014639">
                    <a:extLst>
                      <a:ext uri="{9D8B030D-6E8A-4147-A177-3AD203B41FA5}">
                        <a16:colId xmlns:a16="http://schemas.microsoft.com/office/drawing/2014/main" val="3314929447"/>
                      </a:ext>
                    </a:extLst>
                  </a:gridCol>
                  <a:gridCol w="1761266">
                    <a:extLst>
                      <a:ext uri="{9D8B030D-6E8A-4147-A177-3AD203B41FA5}">
                        <a16:colId xmlns:a16="http://schemas.microsoft.com/office/drawing/2014/main" val="1283057521"/>
                      </a:ext>
                    </a:extLst>
                  </a:gridCol>
                  <a:gridCol w="2229343">
                    <a:extLst>
                      <a:ext uri="{9D8B030D-6E8A-4147-A177-3AD203B41FA5}">
                        <a16:colId xmlns:a16="http://schemas.microsoft.com/office/drawing/2014/main" val="3425366849"/>
                      </a:ext>
                    </a:extLst>
                  </a:gridCol>
                </a:tblGrid>
                <a:tr h="1301389">
                  <a:tc>
                    <a:txBody>
                      <a:bodyPr/>
                      <a:lstStyle/>
                      <a:p>
                        <a:pPr algn="ctr" fontAlgn="auto">
                          <a:lnSpc>
                            <a:spcPct val="115000"/>
                          </a:lnSpc>
                          <a:buNone/>
                        </a:pPr>
                        <a:r>
                          <a:rPr lang="it-IT" sz="1400" kern="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Anno</a:t>
                        </a:r>
                        <a:endParaRPr lang="it-IT" sz="1600" kern="15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Lucida Sans" panose="020B0602030504020204" pitchFamily="34" charset="0"/>
                        </a:endParaRPr>
                      </a:p>
                    </a:txBody>
                    <a:tcPr marL="44450" marR="44450" marT="0" marB="0"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solidFill>
                        <a:schemeClr val="accent1">
                          <a:lumMod val="75000"/>
                        </a:schemeClr>
                      </a:solidFill>
                    </a:tcPr>
                  </a:tc>
                  <a:tc>
                    <a:txBody>
                      <a:bodyPr/>
                      <a:lstStyle/>
                      <a:p>
                        <a:pPr algn="ctr" fontAlgn="auto">
                          <a:lnSpc>
                            <a:spcPct val="115000"/>
                          </a:lnSpc>
                          <a:buNone/>
                        </a:pPr>
                        <a:r>
                          <a:rPr lang="it-IT" sz="1400" kern="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Numero Beneficiari</a:t>
                        </a:r>
                        <a:endParaRPr lang="it-IT" sz="1600" kern="15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Lucida Sans" panose="020B0602030504020204" pitchFamily="34" charset="0"/>
                        </a:endParaRPr>
                      </a:p>
                    </a:txBody>
                    <a:tcPr marL="44450" marR="44450" marT="0" marB="0" anchor="ctr">
                      <a:lnT w="6350" cap="flat" cmpd="sng" algn="ctr">
                        <a:solidFill>
                          <a:schemeClr val="tx1"/>
                        </a:solidFill>
                        <a:prstDash val="solid"/>
                        <a:round/>
                        <a:headEnd type="none" w="med" len="med"/>
                        <a:tailEnd type="none" w="med" len="med"/>
                      </a:lnT>
                      <a:solidFill>
                        <a:schemeClr val="accent1">
                          <a:lumMod val="75000"/>
                        </a:schemeClr>
                      </a:solidFill>
                    </a:tcPr>
                  </a:tc>
                  <a:tc>
                    <a:txBody>
                      <a:bodyPr/>
                      <a:lstStyle/>
                      <a:p>
                        <a:pPr algn="ctr" fontAlgn="auto">
                          <a:lnSpc>
                            <a:spcPct val="115000"/>
                          </a:lnSpc>
                          <a:buNone/>
                        </a:pPr>
                        <a:r>
                          <a:rPr lang="it-IT" sz="1400" kern="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Minor Premio</a:t>
                        </a:r>
                      </a:p>
                      <a:p>
                        <a:pPr algn="ctr" fontAlgn="auto">
                          <a:lnSpc>
                            <a:spcPct val="115000"/>
                          </a:lnSpc>
                          <a:buNone/>
                        </a:pPr>
                        <a:r>
                          <a:rPr lang="it-IT" sz="1400" kern="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per effetto dell'applicazione della riduzione</a:t>
                        </a:r>
                        <a:endParaRPr lang="it-IT" sz="1600" kern="15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Lucida Sans" panose="020B0602030504020204" pitchFamily="34" charset="0"/>
                        </a:endParaRPr>
                      </a:p>
                    </a:txBody>
                    <a:tcPr marL="44450" marR="44450" marT="0" marB="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accent1">
                          <a:lumMod val="75000"/>
                        </a:schemeClr>
                      </a:solidFill>
                    </a:tcPr>
                  </a:tc>
                  <a:extLst>
                    <a:ext uri="{0D108BD9-81ED-4DB2-BD59-A6C34878D82A}">
                      <a16:rowId xmlns:a16="http://schemas.microsoft.com/office/drawing/2014/main" val="469576389"/>
                    </a:ext>
                  </a:extLst>
                </a:tr>
                <a:tr h="462696">
                  <a:tc>
                    <a:txBody>
                      <a:bodyPr/>
                      <a:lstStyle/>
                      <a:p>
                        <a:pPr algn="ctr" fontAlgn="auto">
                          <a:lnSpc>
                            <a:spcPct val="115000"/>
                          </a:lnSpc>
                          <a:buNone/>
                        </a:pPr>
                        <a:r>
                          <a:rPr lang="it-IT" sz="1600" kern="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2022</a:t>
                        </a:r>
                        <a:endParaRPr lang="it-IT" sz="1800" kern="15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Lucida Sans" panose="020B0602030504020204" pitchFamily="34" charset="0"/>
                        </a:endParaRPr>
                      </a:p>
                    </a:txBody>
                    <a:tcPr marL="44450" marR="44450" marT="0" marB="0" anchor="ctr">
                      <a:lnL w="6350" cap="flat" cmpd="sng" algn="ctr">
                        <a:solidFill>
                          <a:schemeClr val="tx1"/>
                        </a:solidFill>
                        <a:prstDash val="solid"/>
                        <a:round/>
                        <a:headEnd type="none" w="med" len="med"/>
                        <a:tailEnd type="none" w="med" len="med"/>
                      </a:lnL>
                      <a:solidFill>
                        <a:schemeClr val="accent1">
                          <a:lumMod val="75000"/>
                        </a:schemeClr>
                      </a:solidFill>
                    </a:tcPr>
                  </a:tc>
                  <a:tc>
                    <a:txBody>
                      <a:bodyPr/>
                      <a:lstStyle/>
                      <a:p>
                        <a:pPr algn="ctr" fontAlgn="auto">
                          <a:lnSpc>
                            <a:spcPct val="115000"/>
                          </a:lnSpc>
                          <a:buNone/>
                        </a:pPr>
                        <a:r>
                          <a:rPr lang="it-IT" sz="1600" kern="0" dirty="0">
                            <a:effectLst/>
                            <a:latin typeface="Verdana" panose="020B0604030504040204" pitchFamily="34" charset="0"/>
                            <a:ea typeface="Verdana" panose="020B0604030504040204" pitchFamily="34" charset="0"/>
                          </a:rPr>
                          <a:t>27.414</a:t>
                        </a:r>
                        <a:endParaRPr lang="it-IT" sz="1800" kern="150" dirty="0">
                          <a:effectLst/>
                          <a:latin typeface="Verdana" panose="020B0604030504040204" pitchFamily="34" charset="0"/>
                          <a:ea typeface="Verdana" panose="020B0604030504040204" pitchFamily="34" charset="0"/>
                          <a:cs typeface="Lucida Sans" panose="020B0602030504020204" pitchFamily="34" charset="0"/>
                        </a:endParaRPr>
                      </a:p>
                    </a:txBody>
                    <a:tcPr marL="44450" marR="44450" marT="0" marB="0" anchor="ctr"/>
                  </a:tc>
                  <a:tc>
                    <a:txBody>
                      <a:bodyPr/>
                      <a:lstStyle/>
                      <a:p>
                        <a:pPr algn="ctr" fontAlgn="auto">
                          <a:lnSpc>
                            <a:spcPct val="115000"/>
                          </a:lnSpc>
                          <a:buNone/>
                        </a:pPr>
                        <a:r>
                          <a:rPr lang="it-IT" sz="1600" kern="0">
                            <a:effectLst/>
                            <a:latin typeface="Verdana" panose="020B0604030504040204" pitchFamily="34" charset="0"/>
                            <a:ea typeface="Verdana" panose="020B0604030504040204" pitchFamily="34" charset="0"/>
                          </a:rPr>
                          <a:t>163.768.698 €</a:t>
                        </a:r>
                        <a:endParaRPr lang="it-IT" sz="1800" kern="150">
                          <a:effectLst/>
                          <a:latin typeface="Verdana" panose="020B0604030504040204" pitchFamily="34" charset="0"/>
                          <a:ea typeface="Verdana" panose="020B0604030504040204" pitchFamily="34" charset="0"/>
                          <a:cs typeface="Lucida Sans" panose="020B0602030504020204" pitchFamily="34" charset="0"/>
                        </a:endParaRPr>
                      </a:p>
                    </a:txBody>
                    <a:tcPr marL="44450" marR="44450" marT="0" marB="0" anchor="ctr">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15295294"/>
                    </a:ext>
                  </a:extLst>
                </a:tr>
                <a:tr h="462696">
                  <a:tc>
                    <a:txBody>
                      <a:bodyPr/>
                      <a:lstStyle/>
                      <a:p>
                        <a:pPr algn="ctr" fontAlgn="auto">
                          <a:lnSpc>
                            <a:spcPct val="115000"/>
                          </a:lnSpc>
                          <a:buNone/>
                        </a:pPr>
                        <a:r>
                          <a:rPr lang="it-IT" sz="1600" kern="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2023</a:t>
                        </a:r>
                        <a:endParaRPr lang="it-IT" sz="1800" kern="15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Lucida Sans" panose="020B0602030504020204" pitchFamily="34" charset="0"/>
                        </a:endParaRPr>
                      </a:p>
                    </a:txBody>
                    <a:tcPr marL="44450" marR="44450" marT="0" marB="0" anchor="ctr">
                      <a:lnL w="6350" cap="flat" cmpd="sng" algn="ctr">
                        <a:solidFill>
                          <a:schemeClr val="tx1"/>
                        </a:solidFill>
                        <a:prstDash val="solid"/>
                        <a:round/>
                        <a:headEnd type="none" w="med" len="med"/>
                        <a:tailEnd type="none" w="med" len="med"/>
                      </a:lnL>
                      <a:solidFill>
                        <a:schemeClr val="accent1">
                          <a:lumMod val="75000"/>
                        </a:schemeClr>
                      </a:solidFill>
                    </a:tcPr>
                  </a:tc>
                  <a:tc>
                    <a:txBody>
                      <a:bodyPr/>
                      <a:lstStyle/>
                      <a:p>
                        <a:pPr algn="ctr" fontAlgn="auto">
                          <a:lnSpc>
                            <a:spcPct val="115000"/>
                          </a:lnSpc>
                          <a:buNone/>
                        </a:pPr>
                        <a:r>
                          <a:rPr lang="it-IT" sz="1600" kern="0" dirty="0">
                            <a:effectLst/>
                            <a:latin typeface="Verdana" panose="020B0604030504040204" pitchFamily="34" charset="0"/>
                            <a:ea typeface="Verdana" panose="020B0604030504040204" pitchFamily="34" charset="0"/>
                          </a:rPr>
                          <a:t>28.254</a:t>
                        </a:r>
                        <a:endParaRPr lang="it-IT" sz="1800" kern="150" dirty="0">
                          <a:effectLst/>
                          <a:latin typeface="Verdana" panose="020B0604030504040204" pitchFamily="34" charset="0"/>
                          <a:ea typeface="Verdana" panose="020B0604030504040204" pitchFamily="34" charset="0"/>
                          <a:cs typeface="Lucida Sans" panose="020B0602030504020204" pitchFamily="34" charset="0"/>
                        </a:endParaRPr>
                      </a:p>
                    </a:txBody>
                    <a:tcPr marL="44450" marR="44450" marT="0" marB="0" anchor="ctr"/>
                  </a:tc>
                  <a:tc>
                    <a:txBody>
                      <a:bodyPr/>
                      <a:lstStyle/>
                      <a:p>
                        <a:pPr algn="ctr" fontAlgn="auto">
                          <a:lnSpc>
                            <a:spcPct val="115000"/>
                          </a:lnSpc>
                          <a:buNone/>
                        </a:pPr>
                        <a:r>
                          <a:rPr lang="it-IT" sz="1600" kern="0">
                            <a:effectLst/>
                            <a:latin typeface="Verdana" panose="020B0604030504040204" pitchFamily="34" charset="0"/>
                            <a:ea typeface="Verdana" panose="020B0604030504040204" pitchFamily="34" charset="0"/>
                          </a:rPr>
                          <a:t>177.553.003 €</a:t>
                        </a:r>
                        <a:endParaRPr lang="it-IT" sz="1800" kern="150">
                          <a:effectLst/>
                          <a:latin typeface="Verdana" panose="020B0604030504040204" pitchFamily="34" charset="0"/>
                          <a:ea typeface="Verdana" panose="020B0604030504040204" pitchFamily="34" charset="0"/>
                          <a:cs typeface="Lucida Sans" panose="020B0602030504020204" pitchFamily="34" charset="0"/>
                        </a:endParaRPr>
                      </a:p>
                    </a:txBody>
                    <a:tcPr marL="44450" marR="44450" marT="0" marB="0" anchor="ctr">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7317358"/>
                    </a:ext>
                  </a:extLst>
                </a:tr>
                <a:tr h="462696">
                  <a:tc>
                    <a:txBody>
                      <a:bodyPr/>
                      <a:lstStyle/>
                      <a:p>
                        <a:pPr algn="ctr" fontAlgn="auto">
                          <a:lnSpc>
                            <a:spcPct val="115000"/>
                          </a:lnSpc>
                          <a:buNone/>
                        </a:pPr>
                        <a:r>
                          <a:rPr lang="it-IT" sz="1600" kern="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2024</a:t>
                        </a:r>
                        <a:endParaRPr lang="it-IT" sz="1800" kern="15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Lucida Sans" panose="020B0602030504020204" pitchFamily="34" charset="0"/>
                        </a:endParaRPr>
                      </a:p>
                    </a:txBody>
                    <a:tcPr marL="44450" marR="44450" marT="0" marB="0" anchor="ctr">
                      <a:lnL w="6350" cap="flat" cmpd="sng" algn="ctr">
                        <a:solidFill>
                          <a:schemeClr val="tx1"/>
                        </a:solidFill>
                        <a:prstDash val="solid"/>
                        <a:round/>
                        <a:headEnd type="none" w="med" len="med"/>
                        <a:tailEnd type="none" w="med" len="med"/>
                      </a:lnL>
                      <a:solidFill>
                        <a:schemeClr val="accent1">
                          <a:lumMod val="75000"/>
                        </a:schemeClr>
                      </a:solidFill>
                    </a:tcPr>
                  </a:tc>
                  <a:tc>
                    <a:txBody>
                      <a:bodyPr/>
                      <a:lstStyle/>
                      <a:p>
                        <a:pPr algn="ctr" fontAlgn="auto">
                          <a:lnSpc>
                            <a:spcPct val="115000"/>
                          </a:lnSpc>
                          <a:buNone/>
                        </a:pPr>
                        <a:r>
                          <a:rPr lang="it-IT" sz="1600" kern="0">
                            <a:effectLst/>
                            <a:latin typeface="Verdana" panose="020B0604030504040204" pitchFamily="34" charset="0"/>
                            <a:ea typeface="Verdana" panose="020B0604030504040204" pitchFamily="34" charset="0"/>
                          </a:rPr>
                          <a:t>29.595</a:t>
                        </a:r>
                        <a:endParaRPr lang="it-IT" sz="1800" kern="150">
                          <a:effectLst/>
                          <a:latin typeface="Verdana" panose="020B0604030504040204" pitchFamily="34" charset="0"/>
                          <a:ea typeface="Verdana" panose="020B0604030504040204" pitchFamily="34" charset="0"/>
                          <a:cs typeface="Lucida Sans" panose="020B0602030504020204" pitchFamily="34" charset="0"/>
                        </a:endParaRPr>
                      </a:p>
                    </a:txBody>
                    <a:tcPr marL="44450" marR="44450" marT="0" marB="0" anchor="ctr"/>
                  </a:tc>
                  <a:tc>
                    <a:txBody>
                      <a:bodyPr/>
                      <a:lstStyle/>
                      <a:p>
                        <a:pPr algn="ctr" fontAlgn="auto">
                          <a:lnSpc>
                            <a:spcPct val="115000"/>
                          </a:lnSpc>
                          <a:buNone/>
                        </a:pPr>
                        <a:r>
                          <a:rPr lang="it-IT" sz="1600" kern="0">
                            <a:effectLst/>
                            <a:latin typeface="Verdana" panose="020B0604030504040204" pitchFamily="34" charset="0"/>
                            <a:ea typeface="Verdana" panose="020B0604030504040204" pitchFamily="34" charset="0"/>
                          </a:rPr>
                          <a:t>197.260.481 €</a:t>
                        </a:r>
                        <a:endParaRPr lang="it-IT" sz="1800" kern="150">
                          <a:effectLst/>
                          <a:latin typeface="Verdana" panose="020B0604030504040204" pitchFamily="34" charset="0"/>
                          <a:ea typeface="Verdana" panose="020B0604030504040204" pitchFamily="34" charset="0"/>
                          <a:cs typeface="Lucida Sans" panose="020B0602030504020204" pitchFamily="34" charset="0"/>
                        </a:endParaRPr>
                      </a:p>
                    </a:txBody>
                    <a:tcPr marL="44450" marR="44450" marT="0" marB="0" anchor="ctr">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79315219"/>
                    </a:ext>
                  </a:extLst>
                </a:tr>
                <a:tr h="462696">
                  <a:tc>
                    <a:txBody>
                      <a:bodyPr/>
                      <a:lstStyle/>
                      <a:p>
                        <a:pPr algn="ctr" fontAlgn="auto">
                          <a:lnSpc>
                            <a:spcPct val="115000"/>
                          </a:lnSpc>
                          <a:buNone/>
                        </a:pPr>
                        <a:r>
                          <a:rPr lang="it-IT" sz="1600" kern="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2025</a:t>
                        </a:r>
                        <a:endParaRPr lang="it-IT" sz="1800" kern="15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Lucida Sans" panose="020B0602030504020204" pitchFamily="34" charset="0"/>
                        </a:endParaRPr>
                      </a:p>
                    </a:txBody>
                    <a:tcPr marL="44450" marR="44450" marT="0" marB="0" anchor="ctr">
                      <a:lnL w="6350" cap="flat" cmpd="sng" algn="ctr">
                        <a:solidFill>
                          <a:schemeClr val="tx1"/>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auto">
                          <a:lnSpc>
                            <a:spcPct val="115000"/>
                          </a:lnSpc>
                          <a:buNone/>
                        </a:pPr>
                        <a:r>
                          <a:rPr lang="it-IT" sz="1600" kern="0">
                            <a:effectLst/>
                            <a:latin typeface="Verdana" panose="020B0604030504040204" pitchFamily="34" charset="0"/>
                            <a:ea typeface="Verdana" panose="020B0604030504040204" pitchFamily="34" charset="0"/>
                          </a:rPr>
                          <a:t>30.841</a:t>
                        </a:r>
                        <a:endParaRPr lang="it-IT" sz="1800" kern="150">
                          <a:effectLst/>
                          <a:latin typeface="Verdana" panose="020B0604030504040204" pitchFamily="34" charset="0"/>
                          <a:ea typeface="Verdana" panose="020B0604030504040204" pitchFamily="34" charset="0"/>
                          <a:cs typeface="Lucida Sans" panose="020B0602030504020204" pitchFamily="34" charset="0"/>
                        </a:endParaRPr>
                      </a:p>
                    </a:txBody>
                    <a:tcPr marL="44450" marR="44450" marT="0" marB="0" anchor="ctr">
                      <a:lnB w="6350" cap="flat" cmpd="sng" algn="ctr">
                        <a:solidFill>
                          <a:schemeClr val="tx1"/>
                        </a:solidFill>
                        <a:prstDash val="solid"/>
                        <a:round/>
                        <a:headEnd type="none" w="med" len="med"/>
                        <a:tailEnd type="none" w="med" len="med"/>
                      </a:lnB>
                    </a:tcPr>
                  </a:tc>
                  <a:tc>
                    <a:txBody>
                      <a:bodyPr/>
                      <a:lstStyle/>
                      <a:p>
                        <a:pPr algn="ctr" fontAlgn="auto">
                          <a:lnSpc>
                            <a:spcPct val="115000"/>
                          </a:lnSpc>
                          <a:buNone/>
                        </a:pPr>
                        <a:r>
                          <a:rPr lang="it-IT" sz="1600" kern="0" dirty="0">
                            <a:effectLst/>
                            <a:latin typeface="Verdana" panose="020B0604030504040204" pitchFamily="34" charset="0"/>
                            <a:ea typeface="Verdana" panose="020B0604030504040204" pitchFamily="34" charset="0"/>
                          </a:rPr>
                          <a:t>211.684.259 €</a:t>
                        </a:r>
                        <a:endParaRPr lang="it-IT" sz="1800" kern="150" dirty="0">
                          <a:effectLst/>
                          <a:latin typeface="Verdana" panose="020B0604030504040204" pitchFamily="34" charset="0"/>
                          <a:ea typeface="Verdana" panose="020B0604030504040204" pitchFamily="34" charset="0"/>
                          <a:cs typeface="Lucida Sans" panose="020B0602030504020204" pitchFamily="34" charset="0"/>
                        </a:endParaRPr>
                      </a:p>
                    </a:txBody>
                    <a:tcPr marL="44450" marR="44450" marT="0" marB="0" anchor="ctr">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9982299"/>
                    </a:ext>
                  </a:extLst>
                </a:tr>
              </a:tbl>
            </a:graphicData>
          </a:graphic>
        </p:graphicFrame>
      </p:grpSp>
    </p:spTree>
    <p:extLst>
      <p:ext uri="{BB962C8B-B14F-4D97-AF65-F5344CB8AC3E}">
        <p14:creationId xmlns:p14="http://schemas.microsoft.com/office/powerpoint/2010/main" val="3902598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45A47-591C-7790-9AE1-9098A3844D43}"/>
            </a:ext>
          </a:extLst>
        </p:cNvPr>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DCB90718-B82D-5878-7088-B332F8253DA0}"/>
              </a:ext>
            </a:extLst>
          </p:cNvPr>
          <p:cNvSpPr>
            <a:spLocks noGrp="1"/>
          </p:cNvSpPr>
          <p:nvPr>
            <p:ph type="sldNum" sz="quarter" idx="12"/>
          </p:nvPr>
        </p:nvSpPr>
        <p:spPr/>
        <p:txBody>
          <a:bodyPr/>
          <a:lstStyle/>
          <a:p>
            <a:fld id="{03E89E2B-7837-6B45-9BB2-CC8B24B0904A}" type="slidenum">
              <a:rPr lang="it-IT" smtClean="0"/>
              <a:pPr/>
              <a:t>20</a:t>
            </a:fld>
            <a:endParaRPr lang="it-IT" dirty="0"/>
          </a:p>
        </p:txBody>
      </p:sp>
      <mc:AlternateContent xmlns:mc="http://schemas.openxmlformats.org/markup-compatibility/2006" xmlns:p14="http://schemas.microsoft.com/office/powerpoint/2010/main">
        <mc:Choice Requires="p14">
          <p:contentPart p14:bwMode="auto" r:id="rId2">
            <p14:nvContentPartPr>
              <p14:cNvPr id="3" name="Input penna 2">
                <a:extLst>
                  <a:ext uri="{FF2B5EF4-FFF2-40B4-BE49-F238E27FC236}">
                    <a16:creationId xmlns:a16="http://schemas.microsoft.com/office/drawing/2014/main" id="{EB303DD8-CEF8-14E5-2B07-D2D9285856ED}"/>
                  </a:ext>
                </a:extLst>
              </p14:cNvPr>
              <p14:cNvContentPartPr/>
              <p14:nvPr/>
            </p14:nvContentPartPr>
            <p14:xfrm>
              <a:off x="1271496" y="6024631"/>
              <a:ext cx="360" cy="360"/>
            </p14:xfrm>
          </p:contentPart>
        </mc:Choice>
        <mc:Fallback xmlns="">
          <p:pic>
            <p:nvPicPr>
              <p:cNvPr id="3" name="Input penna 2">
                <a:extLst>
                  <a:ext uri="{FF2B5EF4-FFF2-40B4-BE49-F238E27FC236}">
                    <a16:creationId xmlns:a16="http://schemas.microsoft.com/office/drawing/2014/main" id="{EB303DD8-CEF8-14E5-2B07-D2D9285856ED}"/>
                  </a:ext>
                </a:extLst>
              </p:cNvPr>
              <p:cNvPicPr/>
              <p:nvPr/>
            </p:nvPicPr>
            <p:blipFill>
              <a:blip r:embed="rId3"/>
              <a:stretch>
                <a:fillRect/>
              </a:stretch>
            </p:blipFill>
            <p:spPr>
              <a:xfrm>
                <a:off x="1265376" y="6018511"/>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put penna 8">
                <a:extLst>
                  <a:ext uri="{FF2B5EF4-FFF2-40B4-BE49-F238E27FC236}">
                    <a16:creationId xmlns:a16="http://schemas.microsoft.com/office/drawing/2014/main" id="{8577747D-6234-6527-3978-78B431313680}"/>
                  </a:ext>
                </a:extLst>
              </p14:cNvPr>
              <p14:cNvContentPartPr/>
              <p14:nvPr/>
            </p14:nvContentPartPr>
            <p14:xfrm>
              <a:off x="2016336" y="459751"/>
              <a:ext cx="360" cy="360"/>
            </p14:xfrm>
          </p:contentPart>
        </mc:Choice>
        <mc:Fallback xmlns="">
          <p:pic>
            <p:nvPicPr>
              <p:cNvPr id="9" name="Input penna 8">
                <a:extLst>
                  <a:ext uri="{FF2B5EF4-FFF2-40B4-BE49-F238E27FC236}">
                    <a16:creationId xmlns:a16="http://schemas.microsoft.com/office/drawing/2014/main" id="{8577747D-6234-6527-3978-78B431313680}"/>
                  </a:ext>
                </a:extLst>
              </p:cNvPr>
              <p:cNvPicPr/>
              <p:nvPr/>
            </p:nvPicPr>
            <p:blipFill>
              <a:blip r:embed="rId3"/>
              <a:stretch>
                <a:fillRect/>
              </a:stretch>
            </p:blipFill>
            <p:spPr>
              <a:xfrm>
                <a:off x="2010216" y="453631"/>
                <a:ext cx="12600" cy="12600"/>
              </a:xfrm>
              <a:prstGeom prst="rect">
                <a:avLst/>
              </a:prstGeom>
            </p:spPr>
          </p:pic>
        </mc:Fallback>
      </mc:AlternateContent>
      <p:sp>
        <p:nvSpPr>
          <p:cNvPr id="6" name="CasellaDiTesto 5">
            <a:extLst>
              <a:ext uri="{FF2B5EF4-FFF2-40B4-BE49-F238E27FC236}">
                <a16:creationId xmlns:a16="http://schemas.microsoft.com/office/drawing/2014/main" id="{69AC70EB-7888-8353-57FC-9D39D63C27F8}"/>
              </a:ext>
            </a:extLst>
          </p:cNvPr>
          <p:cNvSpPr txBox="1"/>
          <p:nvPr/>
        </p:nvSpPr>
        <p:spPr>
          <a:xfrm>
            <a:off x="953146" y="1025329"/>
            <a:ext cx="10303073" cy="4807342"/>
          </a:xfrm>
          <a:prstGeom prst="rect">
            <a:avLst/>
          </a:prstGeom>
          <a:noFill/>
          <a:ln>
            <a:solidFill>
              <a:schemeClr val="accent1"/>
            </a:solidFill>
          </a:ln>
        </p:spPr>
        <p:txBody>
          <a:bodyPr wrap="square">
            <a:spAutoFit/>
          </a:bodyPr>
          <a:lstStyle/>
          <a:p>
            <a:pPr lvl="0" algn="just">
              <a:lnSpc>
                <a:spcPct val="115000"/>
              </a:lnSpc>
              <a:spcAft>
                <a:spcPts val="800"/>
              </a:spcAft>
              <a:buClr>
                <a:srgbClr val="153D63"/>
              </a:buClr>
              <a:buSzPts val="1600"/>
            </a:pPr>
            <a:r>
              <a:rPr lang="it-IT" sz="1600" b="1" kern="0" dirty="0">
                <a:solidFill>
                  <a:srgbClr val="153D63"/>
                </a:solidFill>
                <a:effectLst/>
                <a:latin typeface="Verdana" panose="020B0604030504040204" pitchFamily="34" charset="0"/>
                <a:ea typeface="Times New Roman" panose="02020603050405020304" pitchFamily="18" charset="0"/>
                <a:cs typeface="Times New Roman" panose="02020603050405020304" pitchFamily="18" charset="0"/>
              </a:rPr>
              <a:t>E-4 – Tipo A</a:t>
            </a:r>
            <a:endParaRPr lang="it-IT" sz="32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buNone/>
            </a:pPr>
            <a:r>
              <a:rPr lang="it-IT" sz="1600" kern="0" dirty="0">
                <a:solidFill>
                  <a:srgbClr val="153D63"/>
                </a:solidFill>
                <a:effectLst/>
                <a:latin typeface="Verdana" panose="020B0604030504040204" pitchFamily="34" charset="0"/>
                <a:ea typeface="Times New Roman" panose="02020603050405020304" pitchFamily="18" charset="0"/>
                <a:cs typeface="Times New Roman" panose="02020603050405020304" pitchFamily="18" charset="0"/>
              </a:rPr>
              <a:t>L’azienda ha adottato o mantenuto un modello organizzativo e gestionale di cui all’art. 30 del d.lgs. 81/08, secondo le procedure semplificate di cui al D.M. 13/2/2014.</a:t>
            </a:r>
            <a:endParaRPr lang="it-IT" sz="32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buNone/>
            </a:pPr>
            <a:endParaRPr lang="it-IT" sz="1200" b="1"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algn="just">
              <a:lnSpc>
                <a:spcPct val="115000"/>
              </a:lnSpc>
              <a:buNone/>
            </a:pPr>
            <a:r>
              <a:rPr lang="it-IT" sz="1600" b="1"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Note:</a:t>
            </a:r>
            <a:endParaRPr lang="it-IT" sz="32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buNone/>
            </a:pPr>
            <a:r>
              <a:rPr lang="it-IT" sz="1600" u="sng"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Intervento da adottare su tutte le PAT.</a:t>
            </a:r>
            <a:endParaRPr lang="it-IT" sz="3200" u="sng"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buNone/>
            </a:pPr>
            <a:r>
              <a:rPr lang="it-IT" sz="16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Con riferimento al soggetto su cui ricade il compito di vigilare sul funzionamento e sull'osservanza dei modelli gestionali, al di fuori dei casi in cui tale compito è stato affidato a un organismo dell'ente dotato di autonomi poteri di iniziativa e di controllo, ai sensi del d. lgs 8 giugno 2001, n. 231, art. 6, comma 4, negli enti di piccole dimensioni i compiti di vigilare sul funzionamento e l'osservanza dei modelli e curare il loro aggiornamento possono essere svolti direttamente dall'organo dirigente</a:t>
            </a:r>
          </a:p>
          <a:p>
            <a:pPr algn="just">
              <a:lnSpc>
                <a:spcPct val="115000"/>
              </a:lnSpc>
              <a:buNone/>
            </a:pPr>
            <a:endParaRPr lang="it-IT" sz="1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it-IT" sz="1600" b="1" kern="0" dirty="0">
                <a:effectLst/>
                <a:latin typeface="Verdana" panose="020B0604030504040204" pitchFamily="34" charset="0"/>
                <a:ea typeface="Times New Roman" panose="02020603050405020304" pitchFamily="18" charset="0"/>
                <a:cs typeface="Times New Roman" panose="02020603050405020304" pitchFamily="18" charset="0"/>
              </a:rPr>
              <a:t>Documentazione ritenuta probante: </a:t>
            </a:r>
            <a:endParaRPr lang="it-IT" sz="3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mj-lt"/>
              <a:buAutoNum type="arabicPeriod"/>
            </a:pPr>
            <a:r>
              <a:rPr lang="it-IT" sz="1600" u="none" strike="noStrike" kern="0" dirty="0">
                <a:effectLst/>
                <a:latin typeface="Verdana" panose="020B0604030504040204" pitchFamily="34" charset="0"/>
                <a:ea typeface="Times New Roman" panose="02020603050405020304" pitchFamily="18" charset="0"/>
                <a:cs typeface="Times New Roman" panose="02020603050405020304" pitchFamily="18" charset="0"/>
              </a:rPr>
              <a:t>Modulistica prevista dalle procedure semplificate del </a:t>
            </a:r>
            <a:r>
              <a:rPr lang="it-IT" sz="1600" u="none" strike="noStrike" kern="0" dirty="0" err="1">
                <a:effectLst/>
                <a:latin typeface="Verdana" panose="020B0604030504040204" pitchFamily="34" charset="0"/>
                <a:ea typeface="Times New Roman" panose="02020603050405020304" pitchFamily="18" charset="0"/>
                <a:cs typeface="Times New Roman" panose="02020603050405020304" pitchFamily="18" charset="0"/>
              </a:rPr>
              <a:t>d.m.</a:t>
            </a:r>
            <a:r>
              <a:rPr lang="it-IT" sz="1600" u="none" strike="noStrike" kern="0" dirty="0">
                <a:effectLst/>
                <a:latin typeface="Verdana" panose="020B0604030504040204" pitchFamily="34" charset="0"/>
                <a:ea typeface="Times New Roman" panose="02020603050405020304" pitchFamily="18" charset="0"/>
                <a:cs typeface="Times New Roman" panose="02020603050405020304" pitchFamily="18" charset="0"/>
              </a:rPr>
              <a:t> 13/2/2014</a:t>
            </a:r>
            <a:endParaRPr lang="it-IT" sz="3200" u="none" strike="noStrike"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mj-lt"/>
              <a:buAutoNum type="arabicPeriod"/>
            </a:pPr>
            <a:r>
              <a:rPr lang="it-IT" sz="1600" u="none" strike="noStrike" kern="0" dirty="0">
                <a:effectLst/>
                <a:latin typeface="Verdana" panose="020B0604030504040204" pitchFamily="34" charset="0"/>
                <a:ea typeface="Times New Roman" panose="02020603050405020304" pitchFamily="18" charset="0"/>
                <a:cs typeface="Times New Roman" panose="02020603050405020304" pitchFamily="18" charset="0"/>
              </a:rPr>
              <a:t>Atto di nomina dei componenti dell’organismo di vigilanza (</a:t>
            </a:r>
            <a:r>
              <a:rPr lang="it-IT" sz="1600" u="none" strike="noStrike" kern="0" dirty="0" err="1">
                <a:effectLst/>
                <a:latin typeface="Verdana" panose="020B0604030504040204" pitchFamily="34" charset="0"/>
                <a:ea typeface="Times New Roman" panose="02020603050405020304" pitchFamily="18" charset="0"/>
                <a:cs typeface="Times New Roman" panose="02020603050405020304" pitchFamily="18" charset="0"/>
              </a:rPr>
              <a:t>OdV</a:t>
            </a:r>
            <a:r>
              <a:rPr lang="it-IT" sz="1600" u="none" strike="noStrike" kern="0" dirty="0">
                <a:effectLst/>
                <a:latin typeface="Verdana" panose="020B0604030504040204" pitchFamily="34" charset="0"/>
                <a:ea typeface="Times New Roman" panose="02020603050405020304" pitchFamily="18" charset="0"/>
                <a:cs typeface="Times New Roman" panose="02020603050405020304" pitchFamily="18" charset="0"/>
              </a:rPr>
              <a:t>).</a:t>
            </a:r>
            <a:endParaRPr lang="it-IT" sz="3200" u="none" strike="noStrike"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B5BCFA97-5823-DFE5-5205-C07851D593F9}"/>
              </a:ext>
            </a:extLst>
          </p:cNvPr>
          <p:cNvSpPr/>
          <p:nvPr/>
        </p:nvSpPr>
        <p:spPr>
          <a:xfrm>
            <a:off x="0" y="0"/>
            <a:ext cx="12228786" cy="544079"/>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BAE54159-A2C2-D290-BBF1-94FB36094A82}"/>
              </a:ext>
            </a:extLst>
          </p:cNvPr>
          <p:cNvSpPr/>
          <p:nvPr/>
        </p:nvSpPr>
        <p:spPr>
          <a:xfrm>
            <a:off x="809249" y="103850"/>
            <a:ext cx="7705855" cy="400110"/>
          </a:xfrm>
          <a:prstGeom prst="rect">
            <a:avLst/>
          </a:prstGeom>
        </p:spPr>
        <p:txBody>
          <a:bodyPr wrap="square" anchor="t">
            <a:spAutoFit/>
          </a:bodyPr>
          <a:lstStyle/>
          <a:p>
            <a:r>
              <a:rPr lang="it-IT" sz="2000" b="1" dirty="0">
                <a:solidFill>
                  <a:srgbClr val="FFFFFF"/>
                </a:solidFill>
                <a:effectLst>
                  <a:outerShdw blurRad="38100" dist="38100" dir="2700000" algn="tl">
                    <a:srgbClr val="000000">
                      <a:alpha val="43137"/>
                    </a:srgbClr>
                  </a:outerShdw>
                </a:effectLst>
                <a:latin typeface="Verdana" charset="0"/>
                <a:ea typeface="Verdana" charset="0"/>
              </a:rPr>
              <a:t>Interventi Sezione E: MOG art.30</a:t>
            </a:r>
          </a:p>
        </p:txBody>
      </p:sp>
    </p:spTree>
    <p:extLst>
      <p:ext uri="{BB962C8B-B14F-4D97-AF65-F5344CB8AC3E}">
        <p14:creationId xmlns:p14="http://schemas.microsoft.com/office/powerpoint/2010/main" val="235353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08D55-175C-F5AF-3FC3-3136EA7FD0A4}"/>
            </a:ext>
          </a:extLst>
        </p:cNvPr>
        <p:cNvGrpSpPr/>
        <p:nvPr/>
      </p:nvGrpSpPr>
      <p:grpSpPr>
        <a:xfrm>
          <a:off x="0" y="0"/>
          <a:ext cx="0" cy="0"/>
          <a:chOff x="0" y="0"/>
          <a:chExt cx="0" cy="0"/>
        </a:xfrm>
      </p:grpSpPr>
      <p:sp>
        <p:nvSpPr>
          <p:cNvPr id="3" name="Rettangolo 2">
            <a:extLst>
              <a:ext uri="{FF2B5EF4-FFF2-40B4-BE49-F238E27FC236}">
                <a16:creationId xmlns:a16="http://schemas.microsoft.com/office/drawing/2014/main" id="{AFA1292E-EE55-AAC8-CB43-0B5FF1536BF1}"/>
              </a:ext>
            </a:extLst>
          </p:cNvPr>
          <p:cNvSpPr/>
          <p:nvPr/>
        </p:nvSpPr>
        <p:spPr>
          <a:xfrm>
            <a:off x="-18393" y="0"/>
            <a:ext cx="12228786" cy="1308538"/>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400"/>
          </a:p>
        </p:txBody>
      </p:sp>
      <p:sp>
        <p:nvSpPr>
          <p:cNvPr id="2" name="Titolo 1">
            <a:extLst>
              <a:ext uri="{FF2B5EF4-FFF2-40B4-BE49-F238E27FC236}">
                <a16:creationId xmlns:a16="http://schemas.microsoft.com/office/drawing/2014/main" id="{FCA57465-6D86-A850-DC61-620DD47811F7}"/>
              </a:ext>
            </a:extLst>
          </p:cNvPr>
          <p:cNvSpPr>
            <a:spLocks noGrp="1"/>
          </p:cNvSpPr>
          <p:nvPr>
            <p:ph type="title"/>
          </p:nvPr>
        </p:nvSpPr>
        <p:spPr>
          <a:xfrm>
            <a:off x="465353" y="140879"/>
            <a:ext cx="11261294" cy="1026780"/>
          </a:xfrm>
        </p:spPr>
        <p:txBody>
          <a:bodyPr/>
          <a:lstStyle/>
          <a:p>
            <a:pPr algn="ctr">
              <a:lnSpc>
                <a:spcPts val="1700"/>
              </a:lnSpc>
            </a:pPr>
            <a:r>
              <a:rPr lang="it-IT" sz="1600" b="1" dirty="0">
                <a:solidFill>
                  <a:srgbClr val="FFFFFF"/>
                </a:solidFill>
                <a:effectLst>
                  <a:outerShdw blurRad="38100" dist="38100" dir="2700000" algn="tl">
                    <a:srgbClr val="000000">
                      <a:alpha val="43137"/>
                    </a:srgbClr>
                  </a:outerShdw>
                </a:effectLst>
              </a:rPr>
              <a:t>Monitoraggio interventi</a:t>
            </a:r>
            <a:br>
              <a:rPr lang="it-IT" sz="1600" b="1" dirty="0">
                <a:solidFill>
                  <a:srgbClr val="FFFFFF"/>
                </a:solidFill>
                <a:effectLst>
                  <a:outerShdw blurRad="38100" dist="38100" dir="2700000" algn="tl">
                    <a:srgbClr val="000000">
                      <a:alpha val="43137"/>
                    </a:srgbClr>
                  </a:outerShdw>
                </a:effectLst>
              </a:rPr>
            </a:br>
            <a:br>
              <a:rPr lang="it-IT" sz="1600" b="1" dirty="0">
                <a:solidFill>
                  <a:srgbClr val="FFFFFF"/>
                </a:solidFill>
                <a:effectLst>
                  <a:outerShdw blurRad="38100" dist="38100" dir="2700000" algn="tl">
                    <a:srgbClr val="000000">
                      <a:alpha val="43137"/>
                    </a:srgbClr>
                  </a:outerShdw>
                </a:effectLst>
              </a:rPr>
            </a:br>
            <a:r>
              <a:rPr lang="it-IT" sz="1600" b="1" dirty="0">
                <a:solidFill>
                  <a:srgbClr val="FFFFFF"/>
                </a:solidFill>
                <a:effectLst>
                  <a:outerShdw blurRad="38100" dist="38100" dir="2700000" algn="tl">
                    <a:srgbClr val="000000">
                      <a:alpha val="43137"/>
                    </a:srgbClr>
                  </a:outerShdw>
                </a:effectLst>
              </a:rPr>
              <a:t>Sezione E- GESTIONE DELLA SALUTE E SICUREZZA: MISURE ORGANIZZATIVE</a:t>
            </a:r>
            <a:br>
              <a:rPr lang="it-IT" sz="1600" b="1" dirty="0">
                <a:solidFill>
                  <a:srgbClr val="FFFFFF"/>
                </a:solidFill>
                <a:effectLst>
                  <a:outerShdw blurRad="38100" dist="38100" dir="2700000" algn="tl">
                    <a:srgbClr val="000000">
                      <a:alpha val="43137"/>
                    </a:srgbClr>
                  </a:outerShdw>
                </a:effectLst>
              </a:rPr>
            </a:br>
            <a:br>
              <a:rPr lang="it-IT" sz="1600" b="1" dirty="0">
                <a:solidFill>
                  <a:srgbClr val="FFFFFF"/>
                </a:solidFill>
                <a:effectLst>
                  <a:outerShdw blurRad="38100" dist="38100" dir="2700000" algn="tl">
                    <a:srgbClr val="000000">
                      <a:alpha val="43137"/>
                    </a:srgbClr>
                  </a:outerShdw>
                </a:effectLst>
              </a:rPr>
            </a:br>
            <a:r>
              <a:rPr lang="it-IT" sz="1600" b="1" dirty="0">
                <a:solidFill>
                  <a:srgbClr val="FFFFFF"/>
                </a:solidFill>
                <a:effectLst>
                  <a:outerShdw blurRad="38100" dist="38100" dir="2700000" algn="tl">
                    <a:srgbClr val="000000">
                      <a:alpha val="43137"/>
                    </a:srgbClr>
                  </a:outerShdw>
                </a:effectLst>
              </a:rPr>
              <a:t>anno 2027</a:t>
            </a:r>
          </a:p>
        </p:txBody>
      </p:sp>
      <p:sp>
        <p:nvSpPr>
          <p:cNvPr id="4" name="Segnaposto numero diapositiva 3">
            <a:extLst>
              <a:ext uri="{FF2B5EF4-FFF2-40B4-BE49-F238E27FC236}">
                <a16:creationId xmlns:a16="http://schemas.microsoft.com/office/drawing/2014/main" id="{407A4E21-BD67-6B85-A32C-E439F0FFC36F}"/>
              </a:ext>
            </a:extLst>
          </p:cNvPr>
          <p:cNvSpPr>
            <a:spLocks noGrp="1"/>
          </p:cNvSpPr>
          <p:nvPr>
            <p:ph type="sldNum" sz="quarter" idx="12"/>
          </p:nvPr>
        </p:nvSpPr>
        <p:spPr/>
        <p:txBody>
          <a:bodyPr/>
          <a:lstStyle/>
          <a:p>
            <a:fld id="{03E89E2B-7837-6B45-9BB2-CC8B24B0904A}" type="slidenum">
              <a:rPr lang="it-IT" smtClean="0"/>
              <a:pPr/>
              <a:t>21</a:t>
            </a:fld>
            <a:endParaRPr lang="it-IT" dirty="0"/>
          </a:p>
        </p:txBody>
      </p:sp>
      <p:sp>
        <p:nvSpPr>
          <p:cNvPr id="5" name="Segnaposto contenuto 4">
            <a:extLst>
              <a:ext uri="{FF2B5EF4-FFF2-40B4-BE49-F238E27FC236}">
                <a16:creationId xmlns:a16="http://schemas.microsoft.com/office/drawing/2014/main" id="{44446132-6F1E-348B-6E72-D2F06A711C19}"/>
              </a:ext>
            </a:extLst>
          </p:cNvPr>
          <p:cNvSpPr>
            <a:spLocks noGrp="1"/>
          </p:cNvSpPr>
          <p:nvPr>
            <p:ph idx="1"/>
          </p:nvPr>
        </p:nvSpPr>
        <p:spPr>
          <a:xfrm>
            <a:off x="998970" y="1599366"/>
            <a:ext cx="10347434" cy="731719"/>
          </a:xfrm>
        </p:spPr>
        <p:txBody>
          <a:bodyPr/>
          <a:lstStyle/>
          <a:p>
            <a:pPr marL="0" indent="0" algn="just">
              <a:buNone/>
            </a:pPr>
            <a:r>
              <a:rPr lang="it-IT" b="1" dirty="0"/>
              <a:t>E-10 </a:t>
            </a:r>
            <a:r>
              <a:rPr lang="it-IT" dirty="0"/>
              <a:t>L’azienda ha adottato un sistema di rilevazione dei </a:t>
            </a:r>
            <a:r>
              <a:rPr lang="it-IT" b="1" dirty="0"/>
              <a:t>mancati infortuni</a:t>
            </a:r>
            <a:r>
              <a:rPr lang="it-IT" dirty="0"/>
              <a:t> e attua le misure migliorative idonee a impedire il ripetersi degli eventi rilevati.</a:t>
            </a:r>
          </a:p>
          <a:p>
            <a:pPr marL="0" indent="0" algn="just">
              <a:buNone/>
            </a:pPr>
            <a:endParaRPr lang="it-IT" b="1" u="sng" dirty="0">
              <a:solidFill>
                <a:srgbClr val="002060"/>
              </a:solidFill>
            </a:endParaRPr>
          </a:p>
        </p:txBody>
      </p:sp>
      <p:sp>
        <p:nvSpPr>
          <p:cNvPr id="7" name="Rettangolo 6">
            <a:extLst>
              <a:ext uri="{FF2B5EF4-FFF2-40B4-BE49-F238E27FC236}">
                <a16:creationId xmlns:a16="http://schemas.microsoft.com/office/drawing/2014/main" id="{6E09E9CA-0DA0-DAB6-6149-C1A9ADC52430}"/>
              </a:ext>
            </a:extLst>
          </p:cNvPr>
          <p:cNvSpPr/>
          <p:nvPr/>
        </p:nvSpPr>
        <p:spPr>
          <a:xfrm>
            <a:off x="998970" y="2448493"/>
            <a:ext cx="10357945" cy="3292403"/>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tx1"/>
                </a:solidFill>
                <a:latin typeface="Verdana" panose="020B0604030504040204" pitchFamily="34" charset="0"/>
                <a:ea typeface="Verdana" panose="020B0604030504040204" pitchFamily="34" charset="0"/>
              </a:rPr>
              <a:t>Legge 29 dicembre 2025, n. 198 conversione DL 31 ottobre 2025, n. 159, «Misure urgenti per la tutela della salute e della sicurezza sui luoghi di lavoro e in materia di protezione civile»</a:t>
            </a:r>
            <a:endParaRPr lang="it-IT" sz="1400" dirty="0">
              <a:solidFill>
                <a:schemeClr val="tx1"/>
              </a:solidFill>
              <a:latin typeface="Verdana" panose="020B0604030504040204" pitchFamily="34" charset="0"/>
              <a:ea typeface="Verdana" panose="020B0604030504040204" pitchFamily="34" charset="0"/>
            </a:endParaRPr>
          </a:p>
          <a:p>
            <a:pPr algn="just"/>
            <a:endParaRPr lang="it-IT" sz="1400" dirty="0">
              <a:solidFill>
                <a:schemeClr val="tx1"/>
              </a:solidFill>
              <a:latin typeface="Verdana" panose="020B0604030504040204" pitchFamily="34" charset="0"/>
              <a:ea typeface="Verdana" panose="020B0604030504040204" pitchFamily="34" charset="0"/>
            </a:endParaRPr>
          </a:p>
          <a:p>
            <a:pPr algn="ctr"/>
            <a:r>
              <a:rPr lang="it-IT" sz="1400" b="1" dirty="0">
                <a:solidFill>
                  <a:schemeClr val="tx1"/>
                </a:solidFill>
                <a:latin typeface="Verdana" panose="020B0604030504040204" pitchFamily="34" charset="0"/>
                <a:ea typeface="Verdana" panose="020B0604030504040204" pitchFamily="34" charset="0"/>
              </a:rPr>
              <a:t>Art. 15</a:t>
            </a:r>
          </a:p>
          <a:p>
            <a:pPr algn="just"/>
            <a:r>
              <a:rPr lang="it-IT" sz="1400" dirty="0">
                <a:solidFill>
                  <a:schemeClr val="tx1"/>
                </a:solidFill>
                <a:latin typeface="Verdana" panose="020B0604030504040204" pitchFamily="34" charset="0"/>
                <a:ea typeface="Verdana" panose="020B0604030504040204" pitchFamily="34" charset="0"/>
              </a:rPr>
              <a:t>Al fine di promuovere il miglioramento continuo delle condizioni di salute e sicurezza nei luoghi di lavoro e di ridurre l'incidenza degli infortuni, il Ministero del lavoro e delle politiche sociali, d'intesa con l'Istituto nazionale per l'assicurazione contro gli infortuni sul lavoro (INAIL), sentite le parti sociali, adotta, entro sei mesi dalla data di entrata in vigore del presente decreto, linee guida per l'identificazione, il tracciamento e l'analisi dei mancati infortuni da parte delle imprese con più di quindici dipendenti. Con decreto del Ministro del lavoro e delle politiche sociali sono individuate le modalità attraverso le quali le imprese di cui al presente comma comunicano i dati aggregati relativi agli eventi segnalati come mancati infortuni e le azioni correttive o preventive intraprese per il miglioramento della sicurezza, nonché i criteri utili alla predisposizione annuale di un rapporto di monitoraggio nazionale sui mancati infortuni, anche ai fini della definizione di interventi formativi e di sostegno tecnico alle imprese</a:t>
            </a:r>
          </a:p>
        </p:txBody>
      </p:sp>
    </p:spTree>
    <p:extLst>
      <p:ext uri="{BB962C8B-B14F-4D97-AF65-F5344CB8AC3E}">
        <p14:creationId xmlns:p14="http://schemas.microsoft.com/office/powerpoint/2010/main" val="3092220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922A3-7A9D-6303-8E4E-FA8BF36145F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DE4FF66-C826-BC3C-F81C-F89F6DBAB01B}"/>
              </a:ext>
            </a:extLst>
          </p:cNvPr>
          <p:cNvSpPr>
            <a:spLocks noGrp="1"/>
          </p:cNvSpPr>
          <p:nvPr>
            <p:ph type="title"/>
          </p:nvPr>
        </p:nvSpPr>
        <p:spPr>
          <a:xfrm>
            <a:off x="470877" y="251514"/>
            <a:ext cx="11261294" cy="1026780"/>
          </a:xfrm>
        </p:spPr>
        <p:txBody>
          <a:bodyPr/>
          <a:lstStyle/>
          <a:p>
            <a:pPr algn="ctr"/>
            <a:r>
              <a:rPr lang="it-IT" sz="1600" b="1" dirty="0"/>
              <a:t>Monitoraggio interventi</a:t>
            </a:r>
            <a:br>
              <a:rPr lang="it-IT" sz="1600" b="1" dirty="0"/>
            </a:br>
            <a:br>
              <a:rPr lang="it-IT" sz="1600" b="1" dirty="0"/>
            </a:br>
            <a:r>
              <a:rPr lang="it-IT" sz="1600" b="1" dirty="0"/>
              <a:t>SEZIONE F – GESTIONE DELLE EMERGENZE E DPI</a:t>
            </a:r>
            <a:br>
              <a:rPr lang="it-IT" sz="1600" b="1" dirty="0"/>
            </a:br>
            <a:r>
              <a:rPr lang="it-IT" sz="1600" b="1" dirty="0"/>
              <a:t>anno 2027</a:t>
            </a:r>
          </a:p>
        </p:txBody>
      </p:sp>
      <p:sp>
        <p:nvSpPr>
          <p:cNvPr id="4" name="Segnaposto numero diapositiva 3">
            <a:extLst>
              <a:ext uri="{FF2B5EF4-FFF2-40B4-BE49-F238E27FC236}">
                <a16:creationId xmlns:a16="http://schemas.microsoft.com/office/drawing/2014/main" id="{D87BBE2B-0C17-D46B-B05A-5A2EDAE60ED6}"/>
              </a:ext>
            </a:extLst>
          </p:cNvPr>
          <p:cNvSpPr>
            <a:spLocks noGrp="1"/>
          </p:cNvSpPr>
          <p:nvPr>
            <p:ph type="sldNum" sz="quarter" idx="12"/>
          </p:nvPr>
        </p:nvSpPr>
        <p:spPr/>
        <p:txBody>
          <a:bodyPr/>
          <a:lstStyle/>
          <a:p>
            <a:fld id="{03E89E2B-7837-6B45-9BB2-CC8B24B0904A}" type="slidenum">
              <a:rPr lang="it-IT" smtClean="0"/>
              <a:pPr/>
              <a:t>22</a:t>
            </a:fld>
            <a:endParaRPr lang="it-IT" dirty="0"/>
          </a:p>
        </p:txBody>
      </p:sp>
      <p:sp>
        <p:nvSpPr>
          <p:cNvPr id="5" name="Segnaposto contenuto 4">
            <a:extLst>
              <a:ext uri="{FF2B5EF4-FFF2-40B4-BE49-F238E27FC236}">
                <a16:creationId xmlns:a16="http://schemas.microsoft.com/office/drawing/2014/main" id="{03923784-3F63-7DFA-842D-C6A139E58B0D}"/>
              </a:ext>
            </a:extLst>
          </p:cNvPr>
          <p:cNvSpPr>
            <a:spLocks noGrp="1"/>
          </p:cNvSpPr>
          <p:nvPr>
            <p:ph idx="1"/>
          </p:nvPr>
        </p:nvSpPr>
        <p:spPr>
          <a:xfrm>
            <a:off x="645486" y="1787899"/>
            <a:ext cx="10987708" cy="4118895"/>
          </a:xfrm>
        </p:spPr>
        <p:txBody>
          <a:bodyPr/>
          <a:lstStyle/>
          <a:p>
            <a:pPr marL="0" lvl="0" indent="0">
              <a:buNone/>
            </a:pPr>
            <a:r>
              <a:rPr lang="it-IT" sz="1400" b="1" dirty="0"/>
              <a:t>F-10 </a:t>
            </a:r>
            <a:r>
              <a:rPr lang="it-IT" sz="1400" dirty="0"/>
              <a:t>L’azienda acquistato e installato elementi strutturali (serramenti) e un sistema di evacuazione fumi atti a garantire la tenuta anche dei fumi freddi in caso di incendio.</a:t>
            </a:r>
            <a:endParaRPr lang="it-IT" sz="1400" b="1" u="sng" dirty="0">
              <a:solidFill>
                <a:srgbClr val="002060"/>
              </a:solidFill>
            </a:endParaRPr>
          </a:p>
        </p:txBody>
      </p:sp>
      <p:graphicFrame>
        <p:nvGraphicFramePr>
          <p:cNvPr id="8" name="CasellaDiTesto 5">
            <a:extLst>
              <a:ext uri="{FF2B5EF4-FFF2-40B4-BE49-F238E27FC236}">
                <a16:creationId xmlns:a16="http://schemas.microsoft.com/office/drawing/2014/main" id="{B63AC205-EEAD-EBA1-0A2D-3EECC3ABF6D3}"/>
              </a:ext>
            </a:extLst>
          </p:cNvPr>
          <p:cNvGraphicFramePr/>
          <p:nvPr>
            <p:extLst>
              <p:ext uri="{D42A27DB-BD31-4B8C-83A1-F6EECF244321}">
                <p14:modId xmlns:p14="http://schemas.microsoft.com/office/powerpoint/2010/main" val="1953482913"/>
              </p:ext>
            </p:extLst>
          </p:nvPr>
        </p:nvGraphicFramePr>
        <p:xfrm>
          <a:off x="629397" y="2279795"/>
          <a:ext cx="11003797" cy="3535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losione: 8 punte 2">
            <a:extLst>
              <a:ext uri="{FF2B5EF4-FFF2-40B4-BE49-F238E27FC236}">
                <a16:creationId xmlns:a16="http://schemas.microsoft.com/office/drawing/2014/main" id="{AF9C48E3-24BA-F13C-BD16-00C9F6512EC4}"/>
              </a:ext>
            </a:extLst>
          </p:cNvPr>
          <p:cNvSpPr/>
          <p:nvPr/>
        </p:nvSpPr>
        <p:spPr>
          <a:xfrm rot="20626536">
            <a:off x="-31470" y="8055"/>
            <a:ext cx="2096277" cy="1341081"/>
          </a:xfrm>
          <a:prstGeom prst="irregularSeal1">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it-IT" dirty="0">
                <a:solidFill>
                  <a:schemeClr val="tx1"/>
                </a:solidFill>
              </a:rPr>
              <a:t>Nuovo intervento</a:t>
            </a:r>
          </a:p>
        </p:txBody>
      </p:sp>
    </p:spTree>
    <p:extLst>
      <p:ext uri="{BB962C8B-B14F-4D97-AF65-F5344CB8AC3E}">
        <p14:creationId xmlns:p14="http://schemas.microsoft.com/office/powerpoint/2010/main" val="766888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04B87-8172-BB1E-34FB-5C7CEEBF288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051C938-2DEC-E03D-2626-F06BFF3FD18B}"/>
              </a:ext>
            </a:extLst>
          </p:cNvPr>
          <p:cNvSpPr>
            <a:spLocks noGrp="1"/>
          </p:cNvSpPr>
          <p:nvPr>
            <p:ph type="title"/>
          </p:nvPr>
        </p:nvSpPr>
        <p:spPr>
          <a:xfrm>
            <a:off x="470877" y="251514"/>
            <a:ext cx="11261294" cy="1026780"/>
          </a:xfrm>
        </p:spPr>
        <p:txBody>
          <a:bodyPr/>
          <a:lstStyle/>
          <a:p>
            <a:pPr algn="ctr"/>
            <a:r>
              <a:rPr lang="it-IT" sz="1600" b="1" dirty="0"/>
              <a:t>Monitoraggio interventi</a:t>
            </a:r>
            <a:br>
              <a:rPr lang="it-IT" sz="1600" b="1" dirty="0"/>
            </a:br>
            <a:br>
              <a:rPr lang="it-IT" sz="1600" b="1" dirty="0"/>
            </a:br>
            <a:r>
              <a:rPr lang="it-IT" sz="1600" b="1" dirty="0"/>
              <a:t>SEZIONE F – GESTIONE DELLE EMERGENZE E DPI</a:t>
            </a:r>
            <a:br>
              <a:rPr lang="it-IT" sz="1600" b="1" dirty="0"/>
            </a:br>
            <a:r>
              <a:rPr lang="it-IT" sz="1600" b="1" dirty="0"/>
              <a:t>anno 2027</a:t>
            </a:r>
          </a:p>
        </p:txBody>
      </p:sp>
      <p:sp>
        <p:nvSpPr>
          <p:cNvPr id="4" name="Segnaposto numero diapositiva 3">
            <a:extLst>
              <a:ext uri="{FF2B5EF4-FFF2-40B4-BE49-F238E27FC236}">
                <a16:creationId xmlns:a16="http://schemas.microsoft.com/office/drawing/2014/main" id="{808C09CD-938B-A6A2-06C6-C48EA12FDF31}"/>
              </a:ext>
            </a:extLst>
          </p:cNvPr>
          <p:cNvSpPr>
            <a:spLocks noGrp="1"/>
          </p:cNvSpPr>
          <p:nvPr>
            <p:ph type="sldNum" sz="quarter" idx="12"/>
          </p:nvPr>
        </p:nvSpPr>
        <p:spPr/>
        <p:txBody>
          <a:bodyPr/>
          <a:lstStyle/>
          <a:p>
            <a:fld id="{03E89E2B-7837-6B45-9BB2-CC8B24B0904A}" type="slidenum">
              <a:rPr lang="it-IT" smtClean="0"/>
              <a:pPr/>
              <a:t>23</a:t>
            </a:fld>
            <a:endParaRPr lang="it-IT" dirty="0"/>
          </a:p>
        </p:txBody>
      </p:sp>
      <p:sp>
        <p:nvSpPr>
          <p:cNvPr id="5" name="Segnaposto contenuto 4">
            <a:extLst>
              <a:ext uri="{FF2B5EF4-FFF2-40B4-BE49-F238E27FC236}">
                <a16:creationId xmlns:a16="http://schemas.microsoft.com/office/drawing/2014/main" id="{BAFF2C72-AF13-E2D0-0177-5657E925B2F8}"/>
              </a:ext>
            </a:extLst>
          </p:cNvPr>
          <p:cNvSpPr>
            <a:spLocks noGrp="1"/>
          </p:cNvSpPr>
          <p:nvPr>
            <p:ph idx="1"/>
          </p:nvPr>
        </p:nvSpPr>
        <p:spPr>
          <a:xfrm>
            <a:off x="912608" y="1541835"/>
            <a:ext cx="10642776" cy="4143386"/>
          </a:xfrm>
        </p:spPr>
        <p:txBody>
          <a:bodyPr/>
          <a:lstStyle/>
          <a:p>
            <a:pPr marL="0" lvl="0" indent="0">
              <a:buNone/>
              <a:tabLst>
                <a:tab pos="719138" algn="l"/>
              </a:tabLst>
            </a:pPr>
            <a:r>
              <a:rPr lang="it-IT" b="1" dirty="0"/>
              <a:t>F-10 	</a:t>
            </a:r>
            <a:r>
              <a:rPr lang="it-IT" dirty="0"/>
              <a:t>L’azienda acquistato e installato elementi strutturali (serramenti) e un sistema di evacuazione 	fumi atti a garantire la tenuta anche dei fumi freddi in caso di incendio.</a:t>
            </a:r>
            <a:endParaRPr lang="it-IT" b="1" u="sng" dirty="0">
              <a:solidFill>
                <a:srgbClr val="002060"/>
              </a:solidFill>
            </a:endParaRPr>
          </a:p>
        </p:txBody>
      </p:sp>
      <p:pic>
        <p:nvPicPr>
          <p:cNvPr id="10" name="Immagine 9">
            <a:extLst>
              <a:ext uri="{FF2B5EF4-FFF2-40B4-BE49-F238E27FC236}">
                <a16:creationId xmlns:a16="http://schemas.microsoft.com/office/drawing/2014/main" id="{C6BEAA2A-715A-E424-08E6-7A27120579D3}"/>
              </a:ext>
            </a:extLst>
          </p:cNvPr>
          <p:cNvPicPr>
            <a:picLocks noChangeAspect="1"/>
          </p:cNvPicPr>
          <p:nvPr/>
        </p:nvPicPr>
        <p:blipFill>
          <a:blip r:embed="rId2"/>
          <a:stretch>
            <a:fillRect/>
          </a:stretch>
        </p:blipFill>
        <p:spPr>
          <a:xfrm>
            <a:off x="6432652" y="2553555"/>
            <a:ext cx="4846740" cy="30635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8" name="Gruppo 7">
            <a:extLst>
              <a:ext uri="{FF2B5EF4-FFF2-40B4-BE49-F238E27FC236}">
                <a16:creationId xmlns:a16="http://schemas.microsoft.com/office/drawing/2014/main" id="{0BCA4054-E372-C5B3-4ED9-F44113D28DF9}"/>
              </a:ext>
            </a:extLst>
          </p:cNvPr>
          <p:cNvGrpSpPr/>
          <p:nvPr/>
        </p:nvGrpSpPr>
        <p:grpSpPr>
          <a:xfrm>
            <a:off x="1032088" y="2747284"/>
            <a:ext cx="4978932" cy="2481536"/>
            <a:chOff x="734010" y="2839494"/>
            <a:chExt cx="4860476" cy="2355080"/>
          </a:xfrm>
        </p:grpSpPr>
        <p:pic>
          <p:nvPicPr>
            <p:cNvPr id="6" name="Immagine 5">
              <a:extLst>
                <a:ext uri="{FF2B5EF4-FFF2-40B4-BE49-F238E27FC236}">
                  <a16:creationId xmlns:a16="http://schemas.microsoft.com/office/drawing/2014/main" id="{BD57B6D3-238D-1194-90E4-2275CDBBC962}"/>
                </a:ext>
              </a:extLst>
            </p:cNvPr>
            <p:cNvPicPr>
              <a:picLocks noChangeAspect="1"/>
            </p:cNvPicPr>
            <p:nvPr/>
          </p:nvPicPr>
          <p:blipFill>
            <a:blip r:embed="rId3"/>
            <a:srcRect r="52826"/>
            <a:stretch>
              <a:fillRect/>
            </a:stretch>
          </p:blipFill>
          <p:spPr>
            <a:xfrm>
              <a:off x="734010" y="2839494"/>
              <a:ext cx="2403815" cy="2355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magine 6">
              <a:extLst>
                <a:ext uri="{FF2B5EF4-FFF2-40B4-BE49-F238E27FC236}">
                  <a16:creationId xmlns:a16="http://schemas.microsoft.com/office/drawing/2014/main" id="{28640A46-78B5-2B09-A247-99BAFE8C0EA3}"/>
                </a:ext>
              </a:extLst>
            </p:cNvPr>
            <p:cNvPicPr>
              <a:picLocks noChangeAspect="1"/>
            </p:cNvPicPr>
            <p:nvPr/>
          </p:nvPicPr>
          <p:blipFill>
            <a:blip r:embed="rId3"/>
            <a:srcRect l="52826"/>
            <a:stretch>
              <a:fillRect/>
            </a:stretch>
          </p:blipFill>
          <p:spPr>
            <a:xfrm>
              <a:off x="3190672" y="2839494"/>
              <a:ext cx="2403814" cy="2355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extLst>
      <p:ext uri="{BB962C8B-B14F-4D97-AF65-F5344CB8AC3E}">
        <p14:creationId xmlns:p14="http://schemas.microsoft.com/office/powerpoint/2010/main" val="2481735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br>
              <a:rPr lang="it-IT" b="1" dirty="0"/>
            </a:br>
            <a:endParaRPr lang="it-IT" cap="all" dirty="0"/>
          </a:p>
        </p:txBody>
      </p:sp>
      <p:sp>
        <p:nvSpPr>
          <p:cNvPr id="4" name="Segnaposto numero diapositiva 3"/>
          <p:cNvSpPr>
            <a:spLocks noGrp="1"/>
          </p:cNvSpPr>
          <p:nvPr>
            <p:ph type="sldNum" sz="quarter" idx="12"/>
          </p:nvPr>
        </p:nvSpPr>
        <p:spPr/>
        <p:txBody>
          <a:bodyPr/>
          <a:lstStyle/>
          <a:p>
            <a:fld id="{03E89E2B-7837-6B45-9BB2-CC8B24B0904A}" type="slidenum">
              <a:rPr lang="it-IT" smtClean="0"/>
              <a:pPr/>
              <a:t>24</a:t>
            </a:fld>
            <a:endParaRPr lang="it-IT" dirty="0"/>
          </a:p>
        </p:txBody>
      </p:sp>
      <p:sp>
        <p:nvSpPr>
          <p:cNvPr id="3" name="Segnaposto contenuto 2"/>
          <p:cNvSpPr>
            <a:spLocks noGrp="1"/>
          </p:cNvSpPr>
          <p:nvPr>
            <p:ph idx="1"/>
          </p:nvPr>
        </p:nvSpPr>
        <p:spPr>
          <a:xfrm>
            <a:off x="208305" y="1716242"/>
            <a:ext cx="10784726" cy="3060805"/>
          </a:xfrm>
        </p:spPr>
        <p:txBody>
          <a:bodyPr/>
          <a:lstStyle/>
          <a:p>
            <a:endParaRPr lang="it-IT" dirty="0"/>
          </a:p>
          <a:p>
            <a:endParaRPr lang="it-IT" dirty="0"/>
          </a:p>
          <a:p>
            <a:pPr marL="0" indent="0" algn="ctr">
              <a:buNone/>
            </a:pPr>
            <a:r>
              <a:rPr lang="it-IT" sz="3200" b="1" cap="all" dirty="0">
                <a:solidFill>
                  <a:srgbClr val="002E5D"/>
                </a:solidFill>
              </a:rPr>
              <a:t>grazie</a:t>
            </a:r>
          </a:p>
        </p:txBody>
      </p:sp>
    </p:spTree>
    <p:extLst>
      <p:ext uri="{BB962C8B-B14F-4D97-AF65-F5344CB8AC3E}">
        <p14:creationId xmlns:p14="http://schemas.microsoft.com/office/powerpoint/2010/main" val="3431923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D348D-A034-8555-AF52-E44FA7D7DE8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A06E2CC-CD3B-61E8-619A-4D5772D56A73}"/>
              </a:ext>
            </a:extLst>
          </p:cNvPr>
          <p:cNvSpPr>
            <a:spLocks noGrp="1"/>
          </p:cNvSpPr>
          <p:nvPr>
            <p:ph type="title"/>
          </p:nvPr>
        </p:nvSpPr>
        <p:spPr>
          <a:xfrm>
            <a:off x="458265" y="490930"/>
            <a:ext cx="11261294" cy="351350"/>
          </a:xfrm>
        </p:spPr>
        <p:txBody>
          <a:bodyPr/>
          <a:lstStyle/>
          <a:p>
            <a:pPr algn="ctr"/>
            <a:r>
              <a:rPr lang="it-IT" b="1" dirty="0"/>
              <a:t>Monitoraggio interventi</a:t>
            </a:r>
          </a:p>
        </p:txBody>
      </p:sp>
      <p:sp>
        <p:nvSpPr>
          <p:cNvPr id="4" name="Segnaposto numero diapositiva 3">
            <a:extLst>
              <a:ext uri="{FF2B5EF4-FFF2-40B4-BE49-F238E27FC236}">
                <a16:creationId xmlns:a16="http://schemas.microsoft.com/office/drawing/2014/main" id="{AC25A639-D80C-528C-BDD4-768EC9F8DA53}"/>
              </a:ext>
            </a:extLst>
          </p:cNvPr>
          <p:cNvSpPr>
            <a:spLocks noGrp="1"/>
          </p:cNvSpPr>
          <p:nvPr>
            <p:ph type="sldNum" sz="quarter" idx="12"/>
          </p:nvPr>
        </p:nvSpPr>
        <p:spPr/>
        <p:txBody>
          <a:bodyPr/>
          <a:lstStyle/>
          <a:p>
            <a:fld id="{03E89E2B-7837-6B45-9BB2-CC8B24B0904A}" type="slidenum">
              <a:rPr lang="it-IT" smtClean="0"/>
              <a:pPr/>
              <a:t>3</a:t>
            </a:fld>
            <a:endParaRPr lang="it-IT" dirty="0"/>
          </a:p>
        </p:txBody>
      </p:sp>
      <p:sp>
        <p:nvSpPr>
          <p:cNvPr id="5" name="Segnaposto contenuto 4">
            <a:extLst>
              <a:ext uri="{FF2B5EF4-FFF2-40B4-BE49-F238E27FC236}">
                <a16:creationId xmlns:a16="http://schemas.microsoft.com/office/drawing/2014/main" id="{094E4A16-2A09-E0F4-DCDF-1076A2D678E5}"/>
              </a:ext>
            </a:extLst>
          </p:cNvPr>
          <p:cNvSpPr>
            <a:spLocks noGrp="1"/>
          </p:cNvSpPr>
          <p:nvPr>
            <p:ph idx="1"/>
          </p:nvPr>
        </p:nvSpPr>
        <p:spPr>
          <a:xfrm>
            <a:off x="1291600" y="1091471"/>
            <a:ext cx="9953574" cy="4924249"/>
          </a:xfrm>
        </p:spPr>
        <p:txBody>
          <a:bodyPr/>
          <a:lstStyle/>
          <a:p>
            <a:pPr marL="0" indent="0">
              <a:buNone/>
            </a:pPr>
            <a:r>
              <a:rPr lang="it-IT" sz="1800" dirty="0">
                <a:solidFill>
                  <a:srgbClr val="002060"/>
                </a:solidFill>
              </a:rPr>
              <a:t>Analisi dei dati </a:t>
            </a:r>
            <a:r>
              <a:rPr lang="it-IT" sz="1800" b="1" dirty="0">
                <a:solidFill>
                  <a:srgbClr val="002060"/>
                </a:solidFill>
              </a:rPr>
              <a:t>OT23 2026</a:t>
            </a:r>
            <a:endParaRPr lang="it-IT" sz="1800" dirty="0">
              <a:solidFill>
                <a:srgbClr val="002060"/>
              </a:solidFill>
            </a:endParaRPr>
          </a:p>
          <a:p>
            <a:pPr marL="0" indent="0">
              <a:buNone/>
            </a:pPr>
            <a:br>
              <a:rPr lang="it-IT" sz="1800" dirty="0"/>
            </a:br>
            <a:endParaRPr lang="it-IT" sz="1800" b="1" u="sng" dirty="0">
              <a:solidFill>
                <a:srgbClr val="002060"/>
              </a:solidFill>
            </a:endParaRPr>
          </a:p>
        </p:txBody>
      </p:sp>
      <p:graphicFrame>
        <p:nvGraphicFramePr>
          <p:cNvPr id="9" name="Tabella 8">
            <a:extLst>
              <a:ext uri="{FF2B5EF4-FFF2-40B4-BE49-F238E27FC236}">
                <a16:creationId xmlns:a16="http://schemas.microsoft.com/office/drawing/2014/main" id="{400214B0-2C8E-962D-9AD4-BF4F42B58D90}"/>
              </a:ext>
            </a:extLst>
          </p:cNvPr>
          <p:cNvGraphicFramePr>
            <a:graphicFrameLocks noGrp="1"/>
          </p:cNvGraphicFramePr>
          <p:nvPr>
            <p:extLst>
              <p:ext uri="{D42A27DB-BD31-4B8C-83A1-F6EECF244321}">
                <p14:modId xmlns:p14="http://schemas.microsoft.com/office/powerpoint/2010/main" val="3949590674"/>
              </p:ext>
            </p:extLst>
          </p:nvPr>
        </p:nvGraphicFramePr>
        <p:xfrm>
          <a:off x="1291600" y="1643657"/>
          <a:ext cx="9608800" cy="3813558"/>
        </p:xfrm>
        <a:graphic>
          <a:graphicData uri="http://schemas.openxmlformats.org/drawingml/2006/table">
            <a:tbl>
              <a:tblPr firstRow="1" lastCol="1" bandRow="1">
                <a:tableStyleId>{5C22544A-7EE6-4342-B048-85BDC9FD1C3A}</a:tableStyleId>
              </a:tblPr>
              <a:tblGrid>
                <a:gridCol w="6172200">
                  <a:extLst>
                    <a:ext uri="{9D8B030D-6E8A-4147-A177-3AD203B41FA5}">
                      <a16:colId xmlns:a16="http://schemas.microsoft.com/office/drawing/2014/main" val="2979713021"/>
                    </a:ext>
                  </a:extLst>
                </a:gridCol>
                <a:gridCol w="1687749">
                  <a:extLst>
                    <a:ext uri="{9D8B030D-6E8A-4147-A177-3AD203B41FA5}">
                      <a16:colId xmlns:a16="http://schemas.microsoft.com/office/drawing/2014/main" val="631393528"/>
                    </a:ext>
                  </a:extLst>
                </a:gridCol>
                <a:gridCol w="1748851">
                  <a:extLst>
                    <a:ext uri="{9D8B030D-6E8A-4147-A177-3AD203B41FA5}">
                      <a16:colId xmlns:a16="http://schemas.microsoft.com/office/drawing/2014/main" val="2024642918"/>
                    </a:ext>
                  </a:extLst>
                </a:gridCol>
              </a:tblGrid>
              <a:tr h="770167">
                <a:tc>
                  <a:txBody>
                    <a:bodyPr/>
                    <a:lstStyle/>
                    <a:p>
                      <a:pPr algn="ctr"/>
                      <a:r>
                        <a:rPr lang="it-IT" sz="16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INTERVENTI</a:t>
                      </a:r>
                    </a:p>
                  </a:txBody>
                  <a:tcPr anchor="ctr">
                    <a:solidFill>
                      <a:schemeClr val="accent1">
                        <a:lumMod val="75000"/>
                      </a:schemeClr>
                    </a:solidFill>
                  </a:tcPr>
                </a:tc>
                <a:tc>
                  <a:txBody>
                    <a:bodyPr/>
                    <a:lstStyle/>
                    <a:p>
                      <a:pPr algn="ctr"/>
                      <a:r>
                        <a:rPr lang="it-IT" sz="18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N. SELEZIONI</a:t>
                      </a:r>
                    </a:p>
                  </a:txBody>
                  <a:tcPr anchor="ctr">
                    <a:solidFill>
                      <a:schemeClr val="accent1">
                        <a:lumMod val="75000"/>
                      </a:schemeClr>
                    </a:solidFill>
                  </a:tcPr>
                </a:tc>
                <a:tc>
                  <a:txBody>
                    <a:bodyPr/>
                    <a:lstStyle/>
                    <a:p>
                      <a:pPr algn="ctr"/>
                      <a:r>
                        <a:rPr lang="it-IT" sz="18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INCIDENZA</a:t>
                      </a:r>
                    </a:p>
                  </a:txBody>
                  <a:tcPr anchor="ctr">
                    <a:solidFill>
                      <a:schemeClr val="accent1">
                        <a:lumMod val="75000"/>
                      </a:schemeClr>
                    </a:solidFill>
                  </a:tcPr>
                </a:tc>
                <a:extLst>
                  <a:ext uri="{0D108BD9-81ED-4DB2-BD59-A6C34878D82A}">
                    <a16:rowId xmlns:a16="http://schemas.microsoft.com/office/drawing/2014/main" val="731504573"/>
                  </a:ext>
                </a:extLst>
              </a:tr>
              <a:tr h="461960">
                <a:tc>
                  <a:txBody>
                    <a:bodyPr/>
                    <a:lstStyle/>
                    <a:p>
                      <a:pPr>
                        <a:lnSpc>
                          <a:spcPct val="107000"/>
                        </a:lnSpc>
                        <a:spcAft>
                          <a:spcPts val="800"/>
                        </a:spcAft>
                        <a:buNone/>
                      </a:pPr>
                      <a:r>
                        <a:rPr lang="it-IT" sz="1400" kern="100" dirty="0">
                          <a:effectLst/>
                          <a:latin typeface="Verdana" panose="020B0604030504040204" pitchFamily="34" charset="0"/>
                          <a:ea typeface="Verdana" panose="020B0604030504040204" pitchFamily="34" charset="0"/>
                          <a:cs typeface="Times New Roman" panose="02020603050405020304" pitchFamily="18" charset="0"/>
                        </a:rPr>
                        <a:t>SEZIONE A - PREVENZIONE DEI RISCHI MORTALI NON STRADALI</a:t>
                      </a:r>
                    </a:p>
                  </a:txBody>
                  <a:tcPr anchor="ctr"/>
                </a:tc>
                <a:tc>
                  <a:txBody>
                    <a:bodyPr/>
                    <a:lstStyle/>
                    <a:p>
                      <a:pPr algn="ctr">
                        <a:lnSpc>
                          <a:spcPct val="107000"/>
                        </a:lnSpc>
                        <a:spcAft>
                          <a:spcPts val="800"/>
                        </a:spcAft>
                        <a:buNone/>
                      </a:pPr>
                      <a:r>
                        <a:rPr lang="it-IT" sz="1600" kern="100" dirty="0">
                          <a:effectLst/>
                          <a:latin typeface="Verdana" panose="020B0604030504040204" pitchFamily="34" charset="0"/>
                          <a:ea typeface="Verdana" panose="020B0604030504040204" pitchFamily="34" charset="0"/>
                          <a:cs typeface="Times New Roman" panose="02020603050405020304" pitchFamily="18" charset="0"/>
                        </a:rPr>
                        <a:t>1.444</a:t>
                      </a:r>
                    </a:p>
                  </a:txBody>
                  <a:tcPr anchor="ctr"/>
                </a:tc>
                <a:tc>
                  <a:txBody>
                    <a:bodyPr/>
                    <a:lstStyle/>
                    <a:p>
                      <a:pPr algn="ctr">
                        <a:lnSpc>
                          <a:spcPct val="107000"/>
                        </a:lnSpc>
                        <a:spcAft>
                          <a:spcPts val="800"/>
                        </a:spcAft>
                        <a:buNone/>
                      </a:pPr>
                      <a:r>
                        <a:rPr lang="it-IT" sz="1600" kern="1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3,24%</a:t>
                      </a:r>
                    </a:p>
                  </a:txBody>
                  <a:tcPr anchor="ctr">
                    <a:solidFill>
                      <a:schemeClr val="accent1">
                        <a:lumMod val="75000"/>
                      </a:schemeClr>
                    </a:solidFill>
                  </a:tcPr>
                </a:tc>
                <a:extLst>
                  <a:ext uri="{0D108BD9-81ED-4DB2-BD59-A6C34878D82A}">
                    <a16:rowId xmlns:a16="http://schemas.microsoft.com/office/drawing/2014/main" val="1880634877"/>
                  </a:ext>
                </a:extLst>
              </a:tr>
              <a:tr h="429297">
                <a:tc>
                  <a:txBody>
                    <a:bodyPr/>
                    <a:lstStyle/>
                    <a:p>
                      <a:r>
                        <a:rPr lang="it-IT" sz="1400" dirty="0">
                          <a:latin typeface="Verdana" panose="020B0604030504040204" pitchFamily="34" charset="0"/>
                          <a:ea typeface="Verdana" panose="020B0604030504040204" pitchFamily="34" charset="0"/>
                        </a:rPr>
                        <a:t>SEZIONE B - PREVENZIONE DEL RISCHIO STRADALE</a:t>
                      </a:r>
                    </a:p>
                  </a:txBody>
                  <a:tcPr anchor="ctr"/>
                </a:tc>
                <a:tc>
                  <a:txBody>
                    <a:bodyPr/>
                    <a:lstStyle/>
                    <a:p>
                      <a:pPr algn="ctr"/>
                      <a:r>
                        <a:rPr lang="it-IT" sz="1600" dirty="0">
                          <a:latin typeface="Verdana" panose="020B0604030504040204" pitchFamily="34" charset="0"/>
                          <a:ea typeface="Verdana" panose="020B0604030504040204" pitchFamily="34" charset="0"/>
                        </a:rPr>
                        <a:t>134</a:t>
                      </a:r>
                    </a:p>
                  </a:txBody>
                  <a:tcPr anchor="ctr"/>
                </a:tc>
                <a:tc>
                  <a:txBody>
                    <a:bodyPr/>
                    <a:lstStyle/>
                    <a:p>
                      <a:pPr algn="ctr"/>
                      <a:r>
                        <a:rPr lang="it-IT" sz="16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0,30%</a:t>
                      </a:r>
                    </a:p>
                  </a:txBody>
                  <a:tcPr anchor="ctr">
                    <a:solidFill>
                      <a:schemeClr val="accent1">
                        <a:lumMod val="75000"/>
                      </a:schemeClr>
                    </a:solidFill>
                  </a:tcPr>
                </a:tc>
                <a:extLst>
                  <a:ext uri="{0D108BD9-81ED-4DB2-BD59-A6C34878D82A}">
                    <a16:rowId xmlns:a16="http://schemas.microsoft.com/office/drawing/2014/main" val="3374555301"/>
                  </a:ext>
                </a:extLst>
              </a:tr>
              <a:tr h="536622">
                <a:tc>
                  <a:txBody>
                    <a:bodyPr/>
                    <a:lstStyle/>
                    <a:p>
                      <a:r>
                        <a:rPr lang="it-IT" sz="1400" dirty="0">
                          <a:latin typeface="Verdana" panose="020B0604030504040204" pitchFamily="34" charset="0"/>
                          <a:ea typeface="Verdana" panose="020B0604030504040204" pitchFamily="34" charset="0"/>
                        </a:rPr>
                        <a:t>SEZIONE C - PREVENZIONE DELLE MALATTIE PROFESSIONALI</a:t>
                      </a:r>
                    </a:p>
                  </a:txBody>
                  <a:tcPr anchor="ctr"/>
                </a:tc>
                <a:tc>
                  <a:txBody>
                    <a:bodyPr/>
                    <a:lstStyle/>
                    <a:p>
                      <a:pPr algn="ctr"/>
                      <a:r>
                        <a:rPr lang="it-IT" sz="1600" dirty="0">
                          <a:latin typeface="Verdana" panose="020B0604030504040204" pitchFamily="34" charset="0"/>
                          <a:ea typeface="Verdana" panose="020B0604030504040204" pitchFamily="34" charset="0"/>
                        </a:rPr>
                        <a:t>2.884</a:t>
                      </a:r>
                    </a:p>
                  </a:txBody>
                  <a:tcPr anchor="ctr"/>
                </a:tc>
                <a:tc>
                  <a:txBody>
                    <a:bodyPr/>
                    <a:lstStyle/>
                    <a:p>
                      <a:pPr algn="ctr"/>
                      <a:r>
                        <a:rPr lang="it-IT" sz="16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6,48%</a:t>
                      </a:r>
                    </a:p>
                  </a:txBody>
                  <a:tcPr anchor="ctr">
                    <a:solidFill>
                      <a:schemeClr val="accent1">
                        <a:lumMod val="75000"/>
                      </a:schemeClr>
                    </a:solidFill>
                  </a:tcPr>
                </a:tc>
                <a:extLst>
                  <a:ext uri="{0D108BD9-81ED-4DB2-BD59-A6C34878D82A}">
                    <a16:rowId xmlns:a16="http://schemas.microsoft.com/office/drawing/2014/main" val="2003262193"/>
                  </a:ext>
                </a:extLst>
              </a:tr>
              <a:tr h="491822">
                <a:tc>
                  <a:txBody>
                    <a:bodyPr/>
                    <a:lstStyle/>
                    <a:p>
                      <a:pPr>
                        <a:lnSpc>
                          <a:spcPct val="107000"/>
                        </a:lnSpc>
                        <a:spcAft>
                          <a:spcPts val="800"/>
                        </a:spcAft>
                        <a:buNone/>
                      </a:pPr>
                      <a:r>
                        <a:rPr lang="it-IT" sz="1400" kern="100" dirty="0">
                          <a:effectLst/>
                          <a:latin typeface="Verdana" panose="020B0604030504040204" pitchFamily="34" charset="0"/>
                          <a:ea typeface="Verdana" panose="020B0604030504040204" pitchFamily="34" charset="0"/>
                          <a:cs typeface="Times New Roman" panose="02020603050405020304" pitchFamily="18" charset="0"/>
                        </a:rPr>
                        <a:t>SEZIONE D – FORMAZIONE, ADDESTRAMENTO, INFORMAZIONE</a:t>
                      </a:r>
                    </a:p>
                  </a:txBody>
                  <a:tcPr anchor="ctr"/>
                </a:tc>
                <a:tc>
                  <a:txBody>
                    <a:bodyPr/>
                    <a:lstStyle/>
                    <a:p>
                      <a:pPr algn="ctr">
                        <a:lnSpc>
                          <a:spcPct val="107000"/>
                        </a:lnSpc>
                        <a:spcAft>
                          <a:spcPts val="800"/>
                        </a:spcAft>
                        <a:buNone/>
                      </a:pPr>
                      <a:r>
                        <a:rPr lang="it-IT" sz="1600" kern="100" dirty="0">
                          <a:effectLst/>
                          <a:latin typeface="Verdana" panose="020B0604030504040204" pitchFamily="34" charset="0"/>
                          <a:ea typeface="Verdana" panose="020B0604030504040204" pitchFamily="34" charset="0"/>
                          <a:cs typeface="Times New Roman" panose="02020603050405020304" pitchFamily="18" charset="0"/>
                        </a:rPr>
                        <a:t>3.131</a:t>
                      </a:r>
                    </a:p>
                  </a:txBody>
                  <a:tcPr anchor="ctr"/>
                </a:tc>
                <a:tc>
                  <a:txBody>
                    <a:bodyPr/>
                    <a:lstStyle/>
                    <a:p>
                      <a:pPr algn="ctr">
                        <a:lnSpc>
                          <a:spcPct val="107000"/>
                        </a:lnSpc>
                        <a:spcAft>
                          <a:spcPts val="800"/>
                        </a:spcAft>
                        <a:buNone/>
                      </a:pPr>
                      <a:r>
                        <a:rPr lang="it-IT" sz="1600" kern="1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7,04%</a:t>
                      </a:r>
                    </a:p>
                  </a:txBody>
                  <a:tcPr anchor="ctr">
                    <a:solidFill>
                      <a:schemeClr val="accent1">
                        <a:lumMod val="75000"/>
                      </a:schemeClr>
                    </a:solidFill>
                  </a:tcPr>
                </a:tc>
                <a:extLst>
                  <a:ext uri="{0D108BD9-81ED-4DB2-BD59-A6C34878D82A}">
                    <a16:rowId xmlns:a16="http://schemas.microsoft.com/office/drawing/2014/main" val="3029703923"/>
                  </a:ext>
                </a:extLst>
              </a:tr>
              <a:tr h="635159">
                <a:tc>
                  <a:txBody>
                    <a:bodyPr/>
                    <a:lstStyle/>
                    <a:p>
                      <a:pPr>
                        <a:lnSpc>
                          <a:spcPct val="107000"/>
                        </a:lnSpc>
                        <a:spcAft>
                          <a:spcPts val="800"/>
                        </a:spcAft>
                        <a:buNone/>
                      </a:pPr>
                      <a:r>
                        <a:rPr lang="it-IT" sz="1400" kern="100" dirty="0">
                          <a:effectLst/>
                          <a:latin typeface="Verdana" panose="020B0604030504040204" pitchFamily="34" charset="0"/>
                          <a:ea typeface="Verdana" panose="020B0604030504040204" pitchFamily="34" charset="0"/>
                          <a:cs typeface="Times New Roman" panose="02020603050405020304" pitchFamily="18" charset="0"/>
                        </a:rPr>
                        <a:t>SEZIONE E – GESTIONE DELLA SALUTE E SICUREZZA: MISURE ORGANIZZATIVE</a:t>
                      </a:r>
                    </a:p>
                  </a:txBody>
                  <a:tcPr anchor="ctr"/>
                </a:tc>
                <a:tc>
                  <a:txBody>
                    <a:bodyPr/>
                    <a:lstStyle/>
                    <a:p>
                      <a:pPr algn="ctr">
                        <a:lnSpc>
                          <a:spcPct val="107000"/>
                        </a:lnSpc>
                        <a:spcAft>
                          <a:spcPts val="800"/>
                        </a:spcAft>
                        <a:buNone/>
                      </a:pPr>
                      <a:r>
                        <a:rPr lang="it-IT" sz="1600" kern="100" dirty="0">
                          <a:effectLst/>
                          <a:latin typeface="Verdana" panose="020B0604030504040204" pitchFamily="34" charset="0"/>
                          <a:ea typeface="Verdana" panose="020B0604030504040204" pitchFamily="34" charset="0"/>
                          <a:cs typeface="Times New Roman" panose="02020603050405020304" pitchFamily="18" charset="0"/>
                        </a:rPr>
                        <a:t>35.731</a:t>
                      </a:r>
                    </a:p>
                  </a:txBody>
                  <a:tcPr anchor="ctr"/>
                </a:tc>
                <a:tc>
                  <a:txBody>
                    <a:bodyPr/>
                    <a:lstStyle/>
                    <a:p>
                      <a:pPr algn="ctr">
                        <a:lnSpc>
                          <a:spcPct val="107000"/>
                        </a:lnSpc>
                        <a:spcAft>
                          <a:spcPts val="800"/>
                        </a:spcAft>
                        <a:buNone/>
                      </a:pPr>
                      <a:r>
                        <a:rPr lang="it-IT" sz="1600" kern="1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80,28%</a:t>
                      </a:r>
                    </a:p>
                  </a:txBody>
                  <a:tcPr anchor="ctr">
                    <a:solidFill>
                      <a:schemeClr val="accent1">
                        <a:lumMod val="75000"/>
                      </a:schemeClr>
                    </a:solidFill>
                  </a:tcPr>
                </a:tc>
                <a:extLst>
                  <a:ext uri="{0D108BD9-81ED-4DB2-BD59-A6C34878D82A}">
                    <a16:rowId xmlns:a16="http://schemas.microsoft.com/office/drawing/2014/main" val="3278956496"/>
                  </a:ext>
                </a:extLst>
              </a:tr>
              <a:tr h="488531">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it-IT" sz="1400" kern="100" dirty="0">
                          <a:effectLst/>
                          <a:latin typeface="Verdana" panose="020B0604030504040204" pitchFamily="34" charset="0"/>
                          <a:ea typeface="Verdana" panose="020B0604030504040204" pitchFamily="34" charset="0"/>
                          <a:cs typeface="Times New Roman" panose="02020603050405020304" pitchFamily="18" charset="0"/>
                        </a:rPr>
                        <a:t>SEZIONE F – GESTIONE DELLE EMERGENZE E DPI</a:t>
                      </a:r>
                    </a:p>
                  </a:txBody>
                  <a:tcPr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it-IT" sz="1600" kern="100" dirty="0">
                          <a:effectLst/>
                          <a:latin typeface="Verdana" panose="020B0604030504040204" pitchFamily="34" charset="0"/>
                          <a:ea typeface="Verdana" panose="020B0604030504040204" pitchFamily="34" charset="0"/>
                          <a:cs typeface="Times New Roman" panose="02020603050405020304" pitchFamily="18" charset="0"/>
                        </a:rPr>
                        <a:t>1.182</a:t>
                      </a:r>
                    </a:p>
                  </a:txBody>
                  <a:tcPr anchor="ctr"/>
                </a:tc>
                <a:tc>
                  <a:txBody>
                    <a:bodyPr/>
                    <a:lstStyle/>
                    <a:p>
                      <a:pPr algn="ctr">
                        <a:lnSpc>
                          <a:spcPct val="107000"/>
                        </a:lnSpc>
                        <a:spcAft>
                          <a:spcPts val="800"/>
                        </a:spcAft>
                        <a:buNone/>
                      </a:pPr>
                      <a:r>
                        <a:rPr lang="it-IT" sz="1600" kern="1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2,66%</a:t>
                      </a:r>
                    </a:p>
                  </a:txBody>
                  <a:tcPr anchor="ctr">
                    <a:solidFill>
                      <a:schemeClr val="accent1">
                        <a:lumMod val="75000"/>
                      </a:schemeClr>
                    </a:solidFill>
                  </a:tcPr>
                </a:tc>
                <a:extLst>
                  <a:ext uri="{0D108BD9-81ED-4DB2-BD59-A6C34878D82A}">
                    <a16:rowId xmlns:a16="http://schemas.microsoft.com/office/drawing/2014/main" val="351816247"/>
                  </a:ext>
                </a:extLst>
              </a:tr>
            </a:tbl>
          </a:graphicData>
        </a:graphic>
      </p:graphicFrame>
    </p:spTree>
    <p:extLst>
      <p:ext uri="{BB962C8B-B14F-4D97-AF65-F5344CB8AC3E}">
        <p14:creationId xmlns:p14="http://schemas.microsoft.com/office/powerpoint/2010/main" val="1464912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CC9C3-AF4B-B5AD-5658-40621361DBBB}"/>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DD7182D-D41C-A1E0-1134-59FC5EDA9C4F}"/>
              </a:ext>
            </a:extLst>
          </p:cNvPr>
          <p:cNvSpPr>
            <a:spLocks noGrp="1"/>
          </p:cNvSpPr>
          <p:nvPr>
            <p:ph type="sldNum" sz="quarter" idx="12"/>
          </p:nvPr>
        </p:nvSpPr>
        <p:spPr/>
        <p:txBody>
          <a:bodyPr/>
          <a:lstStyle/>
          <a:p>
            <a:fld id="{03E89E2B-7837-6B45-9BB2-CC8B24B0904A}" type="slidenum">
              <a:rPr lang="it-IT" smtClean="0"/>
              <a:pPr/>
              <a:t>4</a:t>
            </a:fld>
            <a:endParaRPr lang="it-IT" dirty="0"/>
          </a:p>
        </p:txBody>
      </p:sp>
      <p:sp>
        <p:nvSpPr>
          <p:cNvPr id="5" name="Segnaposto contenuto 4">
            <a:extLst>
              <a:ext uri="{FF2B5EF4-FFF2-40B4-BE49-F238E27FC236}">
                <a16:creationId xmlns:a16="http://schemas.microsoft.com/office/drawing/2014/main" id="{2CB5486F-49B9-9E15-D325-DC906E33D8CF}"/>
              </a:ext>
            </a:extLst>
          </p:cNvPr>
          <p:cNvSpPr>
            <a:spLocks noGrp="1"/>
          </p:cNvSpPr>
          <p:nvPr>
            <p:ph idx="1"/>
          </p:nvPr>
        </p:nvSpPr>
        <p:spPr>
          <a:xfrm>
            <a:off x="1180946" y="777730"/>
            <a:ext cx="9163050" cy="4924249"/>
          </a:xfrm>
        </p:spPr>
        <p:txBody>
          <a:bodyPr/>
          <a:lstStyle/>
          <a:p>
            <a:pPr marL="0" indent="0">
              <a:buNone/>
            </a:pPr>
            <a:r>
              <a:rPr lang="it-IT" dirty="0">
                <a:solidFill>
                  <a:srgbClr val="002060"/>
                </a:solidFill>
              </a:rPr>
              <a:t>Analisi dei dati OT23 2026:</a:t>
            </a:r>
          </a:p>
          <a:p>
            <a:pPr marL="0" indent="0">
              <a:buNone/>
            </a:pPr>
            <a:br>
              <a:rPr lang="it-IT" dirty="0"/>
            </a:br>
            <a:endParaRPr lang="it-IT" b="1" u="sng" dirty="0">
              <a:solidFill>
                <a:srgbClr val="002060"/>
              </a:solidFill>
            </a:endParaRPr>
          </a:p>
        </p:txBody>
      </p:sp>
      <p:graphicFrame>
        <p:nvGraphicFramePr>
          <p:cNvPr id="7" name="Tabella 6">
            <a:extLst>
              <a:ext uri="{FF2B5EF4-FFF2-40B4-BE49-F238E27FC236}">
                <a16:creationId xmlns:a16="http://schemas.microsoft.com/office/drawing/2014/main" id="{42C1AA8C-8E20-C1AD-B6F1-81F0EC7B59F5}"/>
              </a:ext>
            </a:extLst>
          </p:cNvPr>
          <p:cNvGraphicFramePr>
            <a:graphicFrameLocks noGrp="1"/>
          </p:cNvGraphicFramePr>
          <p:nvPr>
            <p:extLst>
              <p:ext uri="{D42A27DB-BD31-4B8C-83A1-F6EECF244321}">
                <p14:modId xmlns:p14="http://schemas.microsoft.com/office/powerpoint/2010/main" val="618744530"/>
              </p:ext>
            </p:extLst>
          </p:nvPr>
        </p:nvGraphicFramePr>
        <p:xfrm>
          <a:off x="1180946" y="1171315"/>
          <a:ext cx="9163051" cy="4798943"/>
        </p:xfrm>
        <a:graphic>
          <a:graphicData uri="http://schemas.openxmlformats.org/drawingml/2006/table">
            <a:tbl>
              <a:tblPr firstRow="1" firstCol="1" bandRow="1">
                <a:tableStyleId>{5C22544A-7EE6-4342-B048-85BDC9FD1C3A}</a:tableStyleId>
              </a:tblPr>
              <a:tblGrid>
                <a:gridCol w="1114962">
                  <a:extLst>
                    <a:ext uri="{9D8B030D-6E8A-4147-A177-3AD203B41FA5}">
                      <a16:colId xmlns:a16="http://schemas.microsoft.com/office/drawing/2014/main" val="2714221916"/>
                    </a:ext>
                  </a:extLst>
                </a:gridCol>
                <a:gridCol w="5223978">
                  <a:extLst>
                    <a:ext uri="{9D8B030D-6E8A-4147-A177-3AD203B41FA5}">
                      <a16:colId xmlns:a16="http://schemas.microsoft.com/office/drawing/2014/main" val="2298452417"/>
                    </a:ext>
                  </a:extLst>
                </a:gridCol>
                <a:gridCol w="2824111">
                  <a:extLst>
                    <a:ext uri="{9D8B030D-6E8A-4147-A177-3AD203B41FA5}">
                      <a16:colId xmlns:a16="http://schemas.microsoft.com/office/drawing/2014/main" val="2116565190"/>
                    </a:ext>
                  </a:extLst>
                </a:gridCol>
              </a:tblGrid>
              <a:tr h="471791">
                <a:tc gridSpan="2">
                  <a:txBody>
                    <a:bodyPr/>
                    <a:lstStyle/>
                    <a:p>
                      <a:pPr algn="ctr">
                        <a:lnSpc>
                          <a:spcPct val="107000"/>
                        </a:lnSpc>
                        <a:spcAft>
                          <a:spcPts val="800"/>
                        </a:spcAft>
                        <a:buNone/>
                      </a:pPr>
                      <a:r>
                        <a:rPr lang="it-IT" sz="1400" kern="0" dirty="0">
                          <a:solidFill>
                            <a:schemeClr val="bg1"/>
                          </a:solidFill>
                          <a:effectLst>
                            <a:outerShdw blurRad="38100" dist="38100" dir="2700000" algn="tl">
                              <a:srgbClr val="000000">
                                <a:alpha val="43137"/>
                              </a:srgbClr>
                            </a:outerShdw>
                          </a:effectLst>
                        </a:rPr>
                        <a:t>Interventi</a:t>
                      </a:r>
                      <a:endParaRPr lang="it-IT" sz="1200" kern="100" dirty="0">
                        <a:solidFill>
                          <a:schemeClr val="bg1"/>
                        </a:solidFill>
                        <a:effectLst>
                          <a:outerShdw blurRad="38100" dist="38100" dir="2700000" algn="tl">
                            <a:srgbClr val="000000">
                              <a:alpha val="43137"/>
                            </a:srgbClr>
                          </a:outerShdw>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solidFill>
                      <a:schemeClr val="accent1">
                        <a:lumMod val="75000"/>
                      </a:schemeClr>
                    </a:solidFill>
                  </a:tcPr>
                </a:tc>
                <a:tc hMerge="1">
                  <a:txBody>
                    <a:bodyPr/>
                    <a:lstStyle/>
                    <a:p>
                      <a:endParaRPr dirty="0"/>
                    </a:p>
                  </a:txBody>
                  <a:tcPr marL="9525" marR="9525" marT="9525" marB="9525" anchor="ctr">
                    <a:solidFill>
                      <a:schemeClr val="accent1">
                        <a:lumMod val="75000"/>
                      </a:schemeClr>
                    </a:solidFill>
                  </a:tcPr>
                </a:tc>
                <a:tc>
                  <a:txBody>
                    <a:bodyPr/>
                    <a:lstStyle/>
                    <a:p>
                      <a:pPr algn="ctr">
                        <a:lnSpc>
                          <a:spcPct val="107000"/>
                        </a:lnSpc>
                        <a:spcAft>
                          <a:spcPts val="800"/>
                        </a:spcAft>
                        <a:buNone/>
                      </a:pPr>
                      <a:r>
                        <a:rPr lang="it-IT" sz="1400" kern="0" dirty="0">
                          <a:solidFill>
                            <a:schemeClr val="bg1"/>
                          </a:solidFill>
                          <a:effectLst>
                            <a:outerShdw blurRad="38100" dist="38100" dir="2700000" algn="tl">
                              <a:srgbClr val="000000">
                                <a:alpha val="43137"/>
                              </a:srgbClr>
                            </a:outerShdw>
                          </a:effectLst>
                        </a:rPr>
                        <a:t>N. selezioni nelle domande pervenute OT23 2026</a:t>
                      </a:r>
                      <a:endParaRPr lang="it-IT" sz="1200" kern="100" dirty="0">
                        <a:solidFill>
                          <a:schemeClr val="bg1"/>
                        </a:solidFill>
                        <a:effectLst>
                          <a:outerShdw blurRad="38100" dist="38100" dir="2700000" algn="tl">
                            <a:srgbClr val="000000">
                              <a:alpha val="43137"/>
                            </a:srgbClr>
                          </a:outerShdw>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solidFill>
                      <a:schemeClr val="accent1">
                        <a:lumMod val="75000"/>
                      </a:schemeClr>
                    </a:solidFill>
                  </a:tcPr>
                </a:tc>
                <a:extLst>
                  <a:ext uri="{0D108BD9-81ED-4DB2-BD59-A6C34878D82A}">
                    <a16:rowId xmlns:a16="http://schemas.microsoft.com/office/drawing/2014/main" val="1762528430"/>
                  </a:ext>
                </a:extLst>
              </a:tr>
              <a:tr h="229678">
                <a:tc>
                  <a:txBody>
                    <a:bodyPr/>
                    <a:lstStyle/>
                    <a:p>
                      <a:pPr algn="ctr">
                        <a:lnSpc>
                          <a:spcPct val="107000"/>
                        </a:lnSpc>
                        <a:spcAft>
                          <a:spcPts val="800"/>
                        </a:spcAft>
                        <a:buNone/>
                      </a:pPr>
                      <a:r>
                        <a:rPr lang="it-IT" sz="1400" kern="0" dirty="0">
                          <a:effectLst>
                            <a:outerShdw blurRad="38100" dist="38100" dir="2700000" algn="tl">
                              <a:srgbClr val="000000">
                                <a:alpha val="43137"/>
                              </a:srgbClr>
                            </a:outerShdw>
                          </a:effectLst>
                        </a:rPr>
                        <a:t>A-1</a:t>
                      </a:r>
                      <a:endParaRPr lang="it-IT" sz="1200" kern="100" dirty="0">
                        <a:effectLst>
                          <a:outerShdw blurRad="38100" dist="38100" dir="2700000" algn="tl">
                            <a:srgbClr val="000000">
                              <a:alpha val="43137"/>
                            </a:srgbClr>
                          </a:outerShdw>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solidFill>
                      <a:schemeClr val="accent1">
                        <a:lumMod val="75000"/>
                      </a:schemeClr>
                    </a:solidFill>
                  </a:tcPr>
                </a:tc>
                <a:tc>
                  <a:txBody>
                    <a:bodyPr/>
                    <a:lstStyle/>
                    <a:p>
                      <a:pPr algn="just">
                        <a:lnSpc>
                          <a:spcPct val="107000"/>
                        </a:lnSpc>
                        <a:spcAft>
                          <a:spcPts val="800"/>
                        </a:spcAft>
                        <a:buNone/>
                      </a:pPr>
                      <a:r>
                        <a:rPr lang="it-IT" sz="1600" kern="0" dirty="0">
                          <a:solidFill>
                            <a:schemeClr val="bg1"/>
                          </a:solidFill>
                          <a:effectLst>
                            <a:outerShdw blurRad="38100" dist="38100" dir="2700000" algn="tl">
                              <a:srgbClr val="000000">
                                <a:alpha val="43137"/>
                              </a:srgbClr>
                            </a:outerShdw>
                          </a:effectLst>
                        </a:rPr>
                        <a:t>   Ambienti confinati</a:t>
                      </a:r>
                      <a:endParaRPr lang="it-IT" sz="1600" kern="100" dirty="0">
                        <a:solidFill>
                          <a:schemeClr val="bg1"/>
                        </a:solidFill>
                        <a:effectLst>
                          <a:outerShdw blurRad="38100" dist="38100" dir="2700000" algn="tl">
                            <a:srgbClr val="000000">
                              <a:alpha val="43137"/>
                            </a:srgbClr>
                          </a:outerShdw>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solidFill>
                      <a:schemeClr val="accent1">
                        <a:lumMod val="75000"/>
                      </a:schemeClr>
                    </a:solidFill>
                  </a:tcPr>
                </a:tc>
                <a:tc>
                  <a:txBody>
                    <a:bodyPr/>
                    <a:lstStyle/>
                    <a:p>
                      <a:pPr algn="ctr">
                        <a:lnSpc>
                          <a:spcPct val="107000"/>
                        </a:lnSpc>
                        <a:spcAft>
                          <a:spcPts val="800"/>
                        </a:spcAft>
                        <a:buNone/>
                      </a:pPr>
                      <a:r>
                        <a:rPr lang="it-IT" sz="1400" b="1" kern="0" dirty="0">
                          <a:effectLst/>
                        </a:rPr>
                        <a:t>167</a:t>
                      </a:r>
                      <a:endParaRPr lang="it-IT" sz="1400" b="1" kern="100" dirty="0">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055897028"/>
                  </a:ext>
                </a:extLst>
              </a:tr>
              <a:tr h="229678">
                <a:tc>
                  <a:txBody>
                    <a:bodyPr/>
                    <a:lstStyle/>
                    <a:p>
                      <a:pPr algn="ctr">
                        <a:lnSpc>
                          <a:spcPct val="107000"/>
                        </a:lnSpc>
                        <a:spcAft>
                          <a:spcPts val="800"/>
                        </a:spcAft>
                        <a:buNone/>
                      </a:pPr>
                      <a:r>
                        <a:rPr lang="it-IT" sz="1400" kern="0" dirty="0">
                          <a:effectLst>
                            <a:outerShdw blurRad="38100" dist="38100" dir="2700000" algn="tl">
                              <a:srgbClr val="000000">
                                <a:alpha val="43137"/>
                              </a:srgbClr>
                            </a:outerShdw>
                          </a:effectLst>
                        </a:rPr>
                        <a:t>A-2</a:t>
                      </a:r>
                      <a:endParaRPr lang="it-IT" sz="1200" kern="100" dirty="0">
                        <a:effectLst>
                          <a:outerShdw blurRad="38100" dist="38100" dir="2700000" algn="tl">
                            <a:srgbClr val="000000">
                              <a:alpha val="43137"/>
                            </a:srgbClr>
                          </a:outerShdw>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solidFill>
                      <a:schemeClr val="accent1">
                        <a:lumMod val="75000"/>
                      </a:schemeClr>
                    </a:solidFill>
                  </a:tcPr>
                </a:tc>
                <a:tc>
                  <a:txBody>
                    <a:bodyPr/>
                    <a:lstStyle/>
                    <a:p>
                      <a:pPr algn="just">
                        <a:lnSpc>
                          <a:spcPct val="107000"/>
                        </a:lnSpc>
                        <a:spcAft>
                          <a:spcPts val="800"/>
                        </a:spcAft>
                        <a:buNone/>
                      </a:pPr>
                      <a:r>
                        <a:rPr lang="it-IT" sz="1600" kern="0" dirty="0">
                          <a:solidFill>
                            <a:schemeClr val="bg1"/>
                          </a:solidFill>
                          <a:effectLst>
                            <a:outerShdw blurRad="38100" dist="38100" dir="2700000" algn="tl">
                              <a:srgbClr val="000000">
                                <a:alpha val="43137"/>
                              </a:srgbClr>
                            </a:outerShdw>
                          </a:effectLst>
                        </a:rPr>
                        <a:t>   Rischio di caduta dall'alto</a:t>
                      </a:r>
                      <a:endParaRPr lang="it-IT" sz="1600" kern="100" dirty="0">
                        <a:solidFill>
                          <a:schemeClr val="bg1"/>
                        </a:solidFill>
                        <a:effectLst>
                          <a:outerShdw blurRad="38100" dist="38100" dir="2700000" algn="tl">
                            <a:srgbClr val="000000">
                              <a:alpha val="43137"/>
                            </a:srgbClr>
                          </a:outerShdw>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solidFill>
                      <a:schemeClr val="accent1">
                        <a:lumMod val="75000"/>
                      </a:schemeClr>
                    </a:solidFill>
                  </a:tcPr>
                </a:tc>
                <a:tc>
                  <a:txBody>
                    <a:bodyPr/>
                    <a:lstStyle/>
                    <a:p>
                      <a:pPr algn="ctr">
                        <a:lnSpc>
                          <a:spcPct val="107000"/>
                        </a:lnSpc>
                        <a:spcAft>
                          <a:spcPts val="800"/>
                        </a:spcAft>
                        <a:buNone/>
                      </a:pPr>
                      <a:r>
                        <a:rPr lang="it-IT" sz="1400" b="1" kern="0" dirty="0">
                          <a:effectLst/>
                        </a:rPr>
                        <a:t>83</a:t>
                      </a:r>
                      <a:endParaRPr lang="it-IT" sz="1400" b="1" kern="100" dirty="0">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576356862"/>
                  </a:ext>
                </a:extLst>
              </a:tr>
              <a:tr h="229678">
                <a:tc>
                  <a:txBody>
                    <a:bodyPr/>
                    <a:lstStyle/>
                    <a:p>
                      <a:pPr algn="ctr">
                        <a:lnSpc>
                          <a:spcPct val="107000"/>
                        </a:lnSpc>
                        <a:spcAft>
                          <a:spcPts val="800"/>
                        </a:spcAft>
                        <a:buNone/>
                      </a:pPr>
                      <a:r>
                        <a:rPr lang="it-IT" sz="1400" kern="0" dirty="0">
                          <a:effectLst>
                            <a:outerShdw blurRad="38100" dist="38100" dir="2700000" algn="tl">
                              <a:srgbClr val="000000">
                                <a:alpha val="43137"/>
                              </a:srgbClr>
                            </a:outerShdw>
                          </a:effectLst>
                        </a:rPr>
                        <a:t>A-3</a:t>
                      </a:r>
                      <a:endParaRPr lang="it-IT" sz="1200" kern="100" dirty="0">
                        <a:effectLst>
                          <a:outerShdw blurRad="38100" dist="38100" dir="2700000" algn="tl">
                            <a:srgbClr val="000000">
                              <a:alpha val="43137"/>
                            </a:srgbClr>
                          </a:outerShdw>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solidFill>
                      <a:schemeClr val="accent1">
                        <a:lumMod val="75000"/>
                      </a:schemeClr>
                    </a:solidFill>
                  </a:tcPr>
                </a:tc>
                <a:tc>
                  <a:txBody>
                    <a:bodyPr/>
                    <a:lstStyle/>
                    <a:p>
                      <a:pPr algn="just">
                        <a:lnSpc>
                          <a:spcPct val="107000"/>
                        </a:lnSpc>
                        <a:spcAft>
                          <a:spcPts val="800"/>
                        </a:spcAft>
                        <a:buNone/>
                      </a:pPr>
                      <a:r>
                        <a:rPr lang="it-IT" sz="1600" kern="0" dirty="0">
                          <a:solidFill>
                            <a:schemeClr val="bg1"/>
                          </a:solidFill>
                          <a:effectLst>
                            <a:outerShdw blurRad="38100" dist="38100" dir="2700000" algn="tl">
                              <a:srgbClr val="000000">
                                <a:alpha val="43137"/>
                              </a:srgbClr>
                            </a:outerShdw>
                          </a:effectLst>
                        </a:rPr>
                        <a:t>   Sicurezza macchine e trattori</a:t>
                      </a:r>
                      <a:endParaRPr lang="it-IT" sz="1600" kern="100" dirty="0">
                        <a:solidFill>
                          <a:schemeClr val="bg1"/>
                        </a:solidFill>
                        <a:effectLst>
                          <a:outerShdw blurRad="38100" dist="38100" dir="2700000" algn="tl">
                            <a:srgbClr val="000000">
                              <a:alpha val="43137"/>
                            </a:srgbClr>
                          </a:outerShdw>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solidFill>
                      <a:schemeClr val="accent1">
                        <a:lumMod val="75000"/>
                      </a:schemeClr>
                    </a:solidFill>
                  </a:tcPr>
                </a:tc>
                <a:tc>
                  <a:txBody>
                    <a:bodyPr/>
                    <a:lstStyle/>
                    <a:p>
                      <a:pPr algn="ctr">
                        <a:lnSpc>
                          <a:spcPct val="107000"/>
                        </a:lnSpc>
                        <a:spcAft>
                          <a:spcPts val="800"/>
                        </a:spcAft>
                        <a:buNone/>
                      </a:pPr>
                      <a:r>
                        <a:rPr lang="it-IT" sz="1400" b="1" kern="0" dirty="0">
                          <a:effectLst/>
                        </a:rPr>
                        <a:t>549</a:t>
                      </a:r>
                      <a:endParaRPr lang="it-IT" sz="1400" b="1" kern="100" dirty="0">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736214740"/>
                  </a:ext>
                </a:extLst>
              </a:tr>
              <a:tr h="229678">
                <a:tc>
                  <a:txBody>
                    <a:bodyPr/>
                    <a:lstStyle/>
                    <a:p>
                      <a:pPr algn="ctr">
                        <a:lnSpc>
                          <a:spcPct val="107000"/>
                        </a:lnSpc>
                        <a:spcAft>
                          <a:spcPts val="800"/>
                        </a:spcAft>
                        <a:buNone/>
                      </a:pPr>
                      <a:r>
                        <a:rPr lang="it-IT" sz="1400" kern="0" dirty="0">
                          <a:effectLst>
                            <a:outerShdw blurRad="38100" dist="38100" dir="2700000" algn="tl">
                              <a:srgbClr val="000000">
                                <a:alpha val="43137"/>
                              </a:srgbClr>
                            </a:outerShdw>
                          </a:effectLst>
                        </a:rPr>
                        <a:t>A-4</a:t>
                      </a:r>
                      <a:endParaRPr lang="it-IT" sz="1200" kern="100" dirty="0">
                        <a:effectLst>
                          <a:outerShdw blurRad="38100" dist="38100" dir="2700000" algn="tl">
                            <a:srgbClr val="000000">
                              <a:alpha val="43137"/>
                            </a:srgbClr>
                          </a:outerShdw>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solidFill>
                      <a:schemeClr val="accent1">
                        <a:lumMod val="75000"/>
                      </a:schemeClr>
                    </a:solidFill>
                  </a:tcPr>
                </a:tc>
                <a:tc>
                  <a:txBody>
                    <a:bodyPr/>
                    <a:lstStyle/>
                    <a:p>
                      <a:pPr algn="just">
                        <a:lnSpc>
                          <a:spcPct val="107000"/>
                        </a:lnSpc>
                        <a:spcAft>
                          <a:spcPts val="800"/>
                        </a:spcAft>
                        <a:buNone/>
                      </a:pPr>
                      <a:r>
                        <a:rPr lang="it-IT" sz="1600" kern="0" dirty="0">
                          <a:solidFill>
                            <a:schemeClr val="bg1"/>
                          </a:solidFill>
                          <a:effectLst>
                            <a:outerShdw blurRad="38100" dist="38100" dir="2700000" algn="tl">
                              <a:srgbClr val="000000">
                                <a:alpha val="43137"/>
                              </a:srgbClr>
                            </a:outerShdw>
                          </a:effectLst>
                        </a:rPr>
                        <a:t>   Prevenzione rischio elettrico</a:t>
                      </a:r>
                      <a:endParaRPr lang="it-IT" sz="1600" kern="100" dirty="0">
                        <a:solidFill>
                          <a:schemeClr val="bg1"/>
                        </a:solidFill>
                        <a:effectLst>
                          <a:outerShdw blurRad="38100" dist="38100" dir="2700000" algn="tl">
                            <a:srgbClr val="000000">
                              <a:alpha val="43137"/>
                            </a:srgbClr>
                          </a:outerShdw>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solidFill>
                      <a:schemeClr val="accent1">
                        <a:lumMod val="75000"/>
                      </a:schemeClr>
                    </a:solidFill>
                  </a:tcPr>
                </a:tc>
                <a:tc>
                  <a:txBody>
                    <a:bodyPr/>
                    <a:lstStyle/>
                    <a:p>
                      <a:pPr algn="ctr">
                        <a:lnSpc>
                          <a:spcPct val="107000"/>
                        </a:lnSpc>
                        <a:spcAft>
                          <a:spcPts val="800"/>
                        </a:spcAft>
                        <a:buNone/>
                      </a:pPr>
                      <a:r>
                        <a:rPr lang="it-IT" sz="1400" b="1" kern="0" dirty="0">
                          <a:effectLst/>
                        </a:rPr>
                        <a:t>581</a:t>
                      </a:r>
                      <a:endParaRPr lang="it-IT" sz="1400" b="1" kern="100" dirty="0">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468428646"/>
                  </a:ext>
                </a:extLst>
              </a:tr>
              <a:tr h="229678">
                <a:tc>
                  <a:txBody>
                    <a:bodyPr/>
                    <a:lstStyle/>
                    <a:p>
                      <a:pPr algn="ctr">
                        <a:lnSpc>
                          <a:spcPct val="107000"/>
                        </a:lnSpc>
                        <a:spcAft>
                          <a:spcPts val="800"/>
                        </a:spcAft>
                        <a:buNone/>
                      </a:pPr>
                      <a:r>
                        <a:rPr lang="it-IT" sz="1400" kern="0" dirty="0">
                          <a:effectLst>
                            <a:outerShdw blurRad="38100" dist="38100" dir="2700000" algn="tl">
                              <a:srgbClr val="000000">
                                <a:alpha val="43137"/>
                              </a:srgbClr>
                            </a:outerShdw>
                          </a:effectLst>
                        </a:rPr>
                        <a:t>A-5</a:t>
                      </a:r>
                      <a:endParaRPr lang="it-IT" sz="1200" kern="100" dirty="0">
                        <a:effectLst>
                          <a:outerShdw blurRad="38100" dist="38100" dir="2700000" algn="tl">
                            <a:srgbClr val="000000">
                              <a:alpha val="43137"/>
                            </a:srgbClr>
                          </a:outerShdw>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solidFill>
                      <a:schemeClr val="accent1">
                        <a:lumMod val="75000"/>
                      </a:schemeClr>
                    </a:solidFill>
                  </a:tcPr>
                </a:tc>
                <a:tc>
                  <a:txBody>
                    <a:bodyPr/>
                    <a:lstStyle/>
                    <a:p>
                      <a:pPr algn="just">
                        <a:lnSpc>
                          <a:spcPct val="107000"/>
                        </a:lnSpc>
                        <a:spcAft>
                          <a:spcPts val="800"/>
                        </a:spcAft>
                        <a:buNone/>
                      </a:pPr>
                      <a:r>
                        <a:rPr lang="it-IT" sz="1600" kern="0" dirty="0">
                          <a:solidFill>
                            <a:schemeClr val="bg1"/>
                          </a:solidFill>
                          <a:effectLst>
                            <a:outerShdw blurRad="38100" dist="38100" dir="2700000" algn="tl">
                              <a:srgbClr val="000000">
                                <a:alpha val="43137"/>
                              </a:srgbClr>
                            </a:outerShdw>
                          </a:effectLst>
                        </a:rPr>
                        <a:t>   Rischi da punture di insetti</a:t>
                      </a:r>
                      <a:endParaRPr lang="it-IT" sz="1600" kern="100" dirty="0">
                        <a:solidFill>
                          <a:schemeClr val="bg1"/>
                        </a:solidFill>
                        <a:effectLst>
                          <a:outerShdw blurRad="38100" dist="38100" dir="2700000" algn="tl">
                            <a:srgbClr val="000000">
                              <a:alpha val="43137"/>
                            </a:srgbClr>
                          </a:outerShdw>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solidFill>
                      <a:schemeClr val="accent1">
                        <a:lumMod val="75000"/>
                      </a:schemeClr>
                    </a:solidFill>
                  </a:tcPr>
                </a:tc>
                <a:tc>
                  <a:txBody>
                    <a:bodyPr/>
                    <a:lstStyle/>
                    <a:p>
                      <a:pPr algn="ctr">
                        <a:lnSpc>
                          <a:spcPct val="107000"/>
                        </a:lnSpc>
                        <a:spcAft>
                          <a:spcPts val="800"/>
                        </a:spcAft>
                        <a:buNone/>
                      </a:pPr>
                      <a:r>
                        <a:rPr lang="it-IT" sz="1400" b="1" kern="0" dirty="0">
                          <a:effectLst/>
                        </a:rPr>
                        <a:t>47</a:t>
                      </a:r>
                      <a:endParaRPr lang="it-IT" sz="1400" b="1" kern="100" dirty="0">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18217141"/>
                  </a:ext>
                </a:extLst>
              </a:tr>
              <a:tr h="229678">
                <a:tc>
                  <a:txBody>
                    <a:bodyPr/>
                    <a:lstStyle/>
                    <a:p>
                      <a:pPr algn="ctr">
                        <a:lnSpc>
                          <a:spcPct val="107000"/>
                        </a:lnSpc>
                        <a:spcAft>
                          <a:spcPts val="800"/>
                        </a:spcAft>
                        <a:buNone/>
                      </a:pPr>
                      <a:r>
                        <a:rPr lang="it-IT" sz="1400" kern="0" dirty="0">
                          <a:effectLst>
                            <a:outerShdw blurRad="38100" dist="38100" dir="2700000" algn="tl">
                              <a:srgbClr val="000000">
                                <a:alpha val="43137"/>
                              </a:srgbClr>
                            </a:outerShdw>
                          </a:effectLst>
                        </a:rPr>
                        <a:t>A-6</a:t>
                      </a:r>
                      <a:endParaRPr lang="it-IT" sz="1200" kern="100" dirty="0">
                        <a:effectLst>
                          <a:outerShdw blurRad="38100" dist="38100" dir="2700000" algn="tl">
                            <a:srgbClr val="000000">
                              <a:alpha val="43137"/>
                            </a:srgbClr>
                          </a:outerShdw>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solidFill>
                      <a:schemeClr val="accent1">
                        <a:lumMod val="75000"/>
                      </a:schemeClr>
                    </a:solidFill>
                  </a:tcPr>
                </a:tc>
                <a:tc>
                  <a:txBody>
                    <a:bodyPr/>
                    <a:lstStyle/>
                    <a:p>
                      <a:pPr algn="just">
                        <a:lnSpc>
                          <a:spcPct val="107000"/>
                        </a:lnSpc>
                        <a:spcAft>
                          <a:spcPts val="800"/>
                        </a:spcAft>
                        <a:buNone/>
                      </a:pPr>
                      <a:r>
                        <a:rPr lang="it-IT" sz="1600" kern="0" dirty="0">
                          <a:solidFill>
                            <a:schemeClr val="bg1"/>
                          </a:solidFill>
                          <a:effectLst>
                            <a:outerShdw blurRad="38100" dist="38100" dir="2700000" algn="tl">
                              <a:srgbClr val="000000">
                                <a:alpha val="43137"/>
                              </a:srgbClr>
                            </a:outerShdw>
                          </a:effectLst>
                        </a:rPr>
                        <a:t>   Ambienti di lavoro</a:t>
                      </a:r>
                      <a:endParaRPr lang="it-IT" sz="1600" kern="100" dirty="0">
                        <a:solidFill>
                          <a:schemeClr val="bg1"/>
                        </a:solidFill>
                        <a:effectLst>
                          <a:outerShdw blurRad="38100" dist="38100" dir="2700000" algn="tl">
                            <a:srgbClr val="000000">
                              <a:alpha val="43137"/>
                            </a:srgbClr>
                          </a:outerShdw>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solidFill>
                      <a:schemeClr val="accent1">
                        <a:lumMod val="75000"/>
                      </a:schemeClr>
                    </a:solidFill>
                  </a:tcPr>
                </a:tc>
                <a:tc>
                  <a:txBody>
                    <a:bodyPr/>
                    <a:lstStyle/>
                    <a:p>
                      <a:pPr algn="ctr">
                        <a:lnSpc>
                          <a:spcPct val="107000"/>
                        </a:lnSpc>
                        <a:spcAft>
                          <a:spcPts val="800"/>
                        </a:spcAft>
                        <a:buNone/>
                      </a:pPr>
                      <a:r>
                        <a:rPr lang="it-IT" sz="1400" b="1" kern="0" dirty="0">
                          <a:effectLst/>
                        </a:rPr>
                        <a:t>19</a:t>
                      </a:r>
                      <a:endParaRPr lang="it-IT" sz="1400" b="1" kern="100" dirty="0">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290585073"/>
                  </a:ext>
                </a:extLst>
              </a:tr>
              <a:tr h="229678">
                <a:tc>
                  <a:txBody>
                    <a:bodyPr/>
                    <a:lstStyle/>
                    <a:p>
                      <a:pPr algn="ctr">
                        <a:lnSpc>
                          <a:spcPct val="107000"/>
                        </a:lnSpc>
                        <a:spcAft>
                          <a:spcPts val="800"/>
                        </a:spcAft>
                        <a:buNone/>
                      </a:pPr>
                      <a:r>
                        <a:rPr lang="it-IT" sz="1400" kern="0" dirty="0">
                          <a:effectLst>
                            <a:outerShdw blurRad="38100" dist="38100" dir="2700000" algn="tl">
                              <a:srgbClr val="000000">
                                <a:alpha val="43137"/>
                              </a:srgbClr>
                            </a:outerShdw>
                          </a:effectLst>
                        </a:rPr>
                        <a:t>B</a:t>
                      </a:r>
                      <a:endParaRPr lang="it-IT" sz="1200" kern="100" dirty="0">
                        <a:effectLst>
                          <a:outerShdw blurRad="38100" dist="38100" dir="2700000" algn="tl">
                            <a:srgbClr val="000000">
                              <a:alpha val="43137"/>
                            </a:srgbClr>
                          </a:outerShdw>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solidFill>
                      <a:schemeClr val="accent1">
                        <a:lumMod val="75000"/>
                      </a:schemeClr>
                    </a:solidFill>
                  </a:tcPr>
                </a:tc>
                <a:tc>
                  <a:txBody>
                    <a:bodyPr/>
                    <a:lstStyle/>
                    <a:p>
                      <a:pPr algn="just">
                        <a:lnSpc>
                          <a:spcPct val="107000"/>
                        </a:lnSpc>
                        <a:spcAft>
                          <a:spcPts val="800"/>
                        </a:spcAft>
                        <a:buNone/>
                      </a:pPr>
                      <a:r>
                        <a:rPr lang="it-IT" sz="1600" kern="0" dirty="0">
                          <a:solidFill>
                            <a:schemeClr val="bg1"/>
                          </a:solidFill>
                          <a:effectLst>
                            <a:outerShdw blurRad="38100" dist="38100" dir="2700000" algn="tl">
                              <a:srgbClr val="000000">
                                <a:alpha val="43137"/>
                              </a:srgbClr>
                            </a:outerShdw>
                          </a:effectLst>
                        </a:rPr>
                        <a:t>   Prevenzione rischio stradale</a:t>
                      </a:r>
                      <a:endParaRPr lang="it-IT" sz="1600" kern="100" dirty="0">
                        <a:solidFill>
                          <a:schemeClr val="bg1"/>
                        </a:solidFill>
                        <a:effectLst>
                          <a:outerShdw blurRad="38100" dist="38100" dir="2700000" algn="tl">
                            <a:srgbClr val="000000">
                              <a:alpha val="43137"/>
                            </a:srgbClr>
                          </a:outerShdw>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solidFill>
                      <a:schemeClr val="accent1">
                        <a:lumMod val="75000"/>
                      </a:schemeClr>
                    </a:solidFill>
                  </a:tcPr>
                </a:tc>
                <a:tc>
                  <a:txBody>
                    <a:bodyPr/>
                    <a:lstStyle/>
                    <a:p>
                      <a:pPr algn="ctr">
                        <a:lnSpc>
                          <a:spcPct val="107000"/>
                        </a:lnSpc>
                        <a:spcAft>
                          <a:spcPts val="800"/>
                        </a:spcAft>
                        <a:buNone/>
                      </a:pPr>
                      <a:r>
                        <a:rPr lang="it-IT" sz="1400" b="1" kern="0">
                          <a:effectLst/>
                        </a:rPr>
                        <a:t>134</a:t>
                      </a:r>
                      <a:endParaRPr lang="it-IT" sz="1400" b="1" kern="100">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65444732"/>
                  </a:ext>
                </a:extLst>
              </a:tr>
              <a:tr h="229678">
                <a:tc>
                  <a:txBody>
                    <a:bodyPr/>
                    <a:lstStyle/>
                    <a:p>
                      <a:pPr algn="ctr">
                        <a:lnSpc>
                          <a:spcPct val="107000"/>
                        </a:lnSpc>
                        <a:spcAft>
                          <a:spcPts val="800"/>
                        </a:spcAft>
                        <a:buNone/>
                      </a:pPr>
                      <a:r>
                        <a:rPr lang="it-IT" sz="1400" kern="0" dirty="0">
                          <a:effectLst>
                            <a:outerShdw blurRad="38100" dist="38100" dir="2700000" algn="tl">
                              <a:srgbClr val="000000">
                                <a:alpha val="43137"/>
                              </a:srgbClr>
                            </a:outerShdw>
                          </a:effectLst>
                        </a:rPr>
                        <a:t>C-1</a:t>
                      </a:r>
                      <a:endParaRPr lang="it-IT" sz="1200" kern="100" dirty="0">
                        <a:effectLst>
                          <a:outerShdw blurRad="38100" dist="38100" dir="2700000" algn="tl">
                            <a:srgbClr val="000000">
                              <a:alpha val="43137"/>
                            </a:srgbClr>
                          </a:outerShdw>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solidFill>
                      <a:schemeClr val="accent1">
                        <a:lumMod val="75000"/>
                      </a:schemeClr>
                    </a:solidFill>
                  </a:tcPr>
                </a:tc>
                <a:tc>
                  <a:txBody>
                    <a:bodyPr/>
                    <a:lstStyle/>
                    <a:p>
                      <a:pPr algn="just">
                        <a:lnSpc>
                          <a:spcPct val="107000"/>
                        </a:lnSpc>
                        <a:spcAft>
                          <a:spcPts val="800"/>
                        </a:spcAft>
                        <a:buNone/>
                      </a:pPr>
                      <a:r>
                        <a:rPr lang="it-IT" sz="1600" kern="0" dirty="0">
                          <a:solidFill>
                            <a:schemeClr val="bg1"/>
                          </a:solidFill>
                          <a:effectLst>
                            <a:outerShdw blurRad="38100" dist="38100" dir="2700000" algn="tl">
                              <a:srgbClr val="000000">
                                <a:alpha val="43137"/>
                              </a:srgbClr>
                            </a:outerShdw>
                          </a:effectLst>
                        </a:rPr>
                        <a:t>   Rischio rumore</a:t>
                      </a:r>
                      <a:endParaRPr lang="it-IT" sz="1600" kern="100" dirty="0">
                        <a:solidFill>
                          <a:schemeClr val="bg1"/>
                        </a:solidFill>
                        <a:effectLst>
                          <a:outerShdw blurRad="38100" dist="38100" dir="2700000" algn="tl">
                            <a:srgbClr val="000000">
                              <a:alpha val="43137"/>
                            </a:srgbClr>
                          </a:outerShdw>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solidFill>
                      <a:schemeClr val="accent1">
                        <a:lumMod val="75000"/>
                      </a:schemeClr>
                    </a:solidFill>
                  </a:tcPr>
                </a:tc>
                <a:tc>
                  <a:txBody>
                    <a:bodyPr/>
                    <a:lstStyle/>
                    <a:p>
                      <a:pPr algn="ctr">
                        <a:lnSpc>
                          <a:spcPct val="107000"/>
                        </a:lnSpc>
                        <a:spcAft>
                          <a:spcPts val="800"/>
                        </a:spcAft>
                        <a:buNone/>
                      </a:pPr>
                      <a:r>
                        <a:rPr lang="it-IT" sz="1400" b="1" kern="0" dirty="0">
                          <a:effectLst/>
                        </a:rPr>
                        <a:t>51</a:t>
                      </a:r>
                      <a:endParaRPr lang="it-IT" sz="1400" b="1" kern="100" dirty="0">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56531586"/>
                  </a:ext>
                </a:extLst>
              </a:tr>
              <a:tr h="229678">
                <a:tc>
                  <a:txBody>
                    <a:bodyPr/>
                    <a:lstStyle/>
                    <a:p>
                      <a:pPr algn="ctr">
                        <a:lnSpc>
                          <a:spcPct val="107000"/>
                        </a:lnSpc>
                        <a:spcAft>
                          <a:spcPts val="800"/>
                        </a:spcAft>
                        <a:buNone/>
                      </a:pPr>
                      <a:r>
                        <a:rPr lang="it-IT" sz="1400" kern="0" dirty="0">
                          <a:effectLst>
                            <a:outerShdw blurRad="38100" dist="38100" dir="2700000" algn="tl">
                              <a:srgbClr val="000000">
                                <a:alpha val="43137"/>
                              </a:srgbClr>
                            </a:outerShdw>
                          </a:effectLst>
                        </a:rPr>
                        <a:t>C-2</a:t>
                      </a:r>
                      <a:endParaRPr lang="it-IT" sz="1200" kern="100" dirty="0">
                        <a:effectLst>
                          <a:outerShdw blurRad="38100" dist="38100" dir="2700000" algn="tl">
                            <a:srgbClr val="000000">
                              <a:alpha val="43137"/>
                            </a:srgbClr>
                          </a:outerShdw>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solidFill>
                      <a:schemeClr val="accent1">
                        <a:lumMod val="75000"/>
                      </a:schemeClr>
                    </a:solidFill>
                  </a:tcPr>
                </a:tc>
                <a:tc>
                  <a:txBody>
                    <a:bodyPr/>
                    <a:lstStyle/>
                    <a:p>
                      <a:pPr algn="just">
                        <a:lnSpc>
                          <a:spcPct val="107000"/>
                        </a:lnSpc>
                        <a:spcAft>
                          <a:spcPts val="800"/>
                        </a:spcAft>
                        <a:buNone/>
                      </a:pPr>
                      <a:r>
                        <a:rPr lang="it-IT" sz="1600" kern="0" dirty="0">
                          <a:solidFill>
                            <a:schemeClr val="bg1"/>
                          </a:solidFill>
                          <a:effectLst>
                            <a:outerShdw blurRad="38100" dist="38100" dir="2700000" algn="tl">
                              <a:srgbClr val="000000">
                                <a:alpha val="43137"/>
                              </a:srgbClr>
                            </a:outerShdw>
                          </a:effectLst>
                        </a:rPr>
                        <a:t>   Rischio chimico</a:t>
                      </a:r>
                      <a:endParaRPr lang="it-IT" sz="1600" kern="100" dirty="0">
                        <a:solidFill>
                          <a:schemeClr val="bg1"/>
                        </a:solidFill>
                        <a:effectLst>
                          <a:outerShdw blurRad="38100" dist="38100" dir="2700000" algn="tl">
                            <a:srgbClr val="000000">
                              <a:alpha val="43137"/>
                            </a:srgbClr>
                          </a:outerShdw>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solidFill>
                      <a:schemeClr val="accent1">
                        <a:lumMod val="75000"/>
                      </a:schemeClr>
                    </a:solidFill>
                  </a:tcPr>
                </a:tc>
                <a:tc>
                  <a:txBody>
                    <a:bodyPr/>
                    <a:lstStyle/>
                    <a:p>
                      <a:pPr algn="ctr">
                        <a:lnSpc>
                          <a:spcPct val="107000"/>
                        </a:lnSpc>
                        <a:spcAft>
                          <a:spcPts val="800"/>
                        </a:spcAft>
                        <a:buNone/>
                      </a:pPr>
                      <a:r>
                        <a:rPr lang="it-IT" sz="1400" b="1" kern="0" dirty="0">
                          <a:effectLst/>
                        </a:rPr>
                        <a:t>138</a:t>
                      </a:r>
                      <a:endParaRPr lang="it-IT" sz="1400" b="1" kern="100" dirty="0">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196087727"/>
                  </a:ext>
                </a:extLst>
              </a:tr>
              <a:tr h="229678">
                <a:tc>
                  <a:txBody>
                    <a:bodyPr/>
                    <a:lstStyle/>
                    <a:p>
                      <a:pPr algn="ctr">
                        <a:lnSpc>
                          <a:spcPct val="107000"/>
                        </a:lnSpc>
                        <a:spcAft>
                          <a:spcPts val="800"/>
                        </a:spcAft>
                        <a:buNone/>
                      </a:pPr>
                      <a:r>
                        <a:rPr lang="it-IT" sz="1400" kern="0" dirty="0">
                          <a:effectLst>
                            <a:outerShdw blurRad="38100" dist="38100" dir="2700000" algn="tl">
                              <a:srgbClr val="000000">
                                <a:alpha val="43137"/>
                              </a:srgbClr>
                            </a:outerShdw>
                          </a:effectLst>
                        </a:rPr>
                        <a:t>C-3</a:t>
                      </a:r>
                      <a:endParaRPr lang="it-IT" sz="1200" kern="100" dirty="0">
                        <a:effectLst>
                          <a:outerShdw blurRad="38100" dist="38100" dir="2700000" algn="tl">
                            <a:srgbClr val="000000">
                              <a:alpha val="43137"/>
                            </a:srgbClr>
                          </a:outerShdw>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solidFill>
                      <a:schemeClr val="accent1">
                        <a:lumMod val="75000"/>
                      </a:schemeClr>
                    </a:solidFill>
                  </a:tcPr>
                </a:tc>
                <a:tc>
                  <a:txBody>
                    <a:bodyPr/>
                    <a:lstStyle/>
                    <a:p>
                      <a:pPr algn="just">
                        <a:lnSpc>
                          <a:spcPct val="107000"/>
                        </a:lnSpc>
                        <a:spcAft>
                          <a:spcPts val="800"/>
                        </a:spcAft>
                        <a:buNone/>
                      </a:pPr>
                      <a:r>
                        <a:rPr lang="it-IT" sz="1600" kern="0" dirty="0">
                          <a:solidFill>
                            <a:schemeClr val="bg1"/>
                          </a:solidFill>
                          <a:effectLst>
                            <a:outerShdw blurRad="38100" dist="38100" dir="2700000" algn="tl">
                              <a:srgbClr val="000000">
                                <a:alpha val="43137"/>
                              </a:srgbClr>
                            </a:outerShdw>
                          </a:effectLst>
                        </a:rPr>
                        <a:t>   Rischio radon</a:t>
                      </a:r>
                      <a:endParaRPr lang="it-IT" sz="1600" kern="100" dirty="0">
                        <a:solidFill>
                          <a:schemeClr val="bg1"/>
                        </a:solidFill>
                        <a:effectLst>
                          <a:outerShdw blurRad="38100" dist="38100" dir="2700000" algn="tl">
                            <a:srgbClr val="000000">
                              <a:alpha val="43137"/>
                            </a:srgbClr>
                          </a:outerShdw>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solidFill>
                      <a:schemeClr val="accent1">
                        <a:lumMod val="75000"/>
                      </a:schemeClr>
                    </a:solidFill>
                  </a:tcPr>
                </a:tc>
                <a:tc>
                  <a:txBody>
                    <a:bodyPr/>
                    <a:lstStyle/>
                    <a:p>
                      <a:pPr algn="ctr">
                        <a:lnSpc>
                          <a:spcPct val="107000"/>
                        </a:lnSpc>
                        <a:spcAft>
                          <a:spcPts val="800"/>
                        </a:spcAft>
                        <a:buNone/>
                      </a:pPr>
                      <a:r>
                        <a:rPr lang="it-IT" sz="1400" b="1" kern="0" dirty="0">
                          <a:effectLst/>
                        </a:rPr>
                        <a:t>1</a:t>
                      </a:r>
                      <a:endParaRPr lang="it-IT" sz="1400" b="1" kern="100" dirty="0">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191089579"/>
                  </a:ext>
                </a:extLst>
              </a:tr>
              <a:tr h="229678">
                <a:tc>
                  <a:txBody>
                    <a:bodyPr/>
                    <a:lstStyle/>
                    <a:p>
                      <a:pPr algn="ctr">
                        <a:lnSpc>
                          <a:spcPct val="107000"/>
                        </a:lnSpc>
                        <a:spcAft>
                          <a:spcPts val="800"/>
                        </a:spcAft>
                        <a:buNone/>
                      </a:pPr>
                      <a:r>
                        <a:rPr lang="it-IT" sz="1400" kern="0" dirty="0">
                          <a:effectLst>
                            <a:outerShdw blurRad="38100" dist="38100" dir="2700000" algn="tl">
                              <a:srgbClr val="000000">
                                <a:alpha val="43137"/>
                              </a:srgbClr>
                            </a:outerShdw>
                          </a:effectLst>
                        </a:rPr>
                        <a:t>C-4</a:t>
                      </a:r>
                      <a:endParaRPr lang="it-IT" sz="1200" kern="100" dirty="0">
                        <a:effectLst>
                          <a:outerShdw blurRad="38100" dist="38100" dir="2700000" algn="tl">
                            <a:srgbClr val="000000">
                              <a:alpha val="43137"/>
                            </a:srgbClr>
                          </a:outerShdw>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solidFill>
                      <a:schemeClr val="accent1">
                        <a:lumMod val="75000"/>
                      </a:schemeClr>
                    </a:solidFill>
                  </a:tcPr>
                </a:tc>
                <a:tc>
                  <a:txBody>
                    <a:bodyPr/>
                    <a:lstStyle/>
                    <a:p>
                      <a:pPr algn="just">
                        <a:lnSpc>
                          <a:spcPct val="107000"/>
                        </a:lnSpc>
                        <a:spcAft>
                          <a:spcPts val="800"/>
                        </a:spcAft>
                        <a:buNone/>
                      </a:pPr>
                      <a:r>
                        <a:rPr lang="it-IT" sz="1600" kern="0" dirty="0">
                          <a:solidFill>
                            <a:schemeClr val="bg1"/>
                          </a:solidFill>
                          <a:effectLst>
                            <a:outerShdw blurRad="38100" dist="38100" dir="2700000" algn="tl">
                              <a:srgbClr val="000000">
                                <a:alpha val="43137"/>
                              </a:srgbClr>
                            </a:outerShdw>
                          </a:effectLst>
                        </a:rPr>
                        <a:t>   Disturbi muscolo-scheletrici</a:t>
                      </a:r>
                      <a:endParaRPr lang="it-IT" sz="1600" kern="100" dirty="0">
                        <a:solidFill>
                          <a:schemeClr val="bg1"/>
                        </a:solidFill>
                        <a:effectLst>
                          <a:outerShdw blurRad="38100" dist="38100" dir="2700000" algn="tl">
                            <a:srgbClr val="000000">
                              <a:alpha val="43137"/>
                            </a:srgbClr>
                          </a:outerShdw>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solidFill>
                      <a:schemeClr val="accent1">
                        <a:lumMod val="75000"/>
                      </a:schemeClr>
                    </a:solidFill>
                  </a:tcPr>
                </a:tc>
                <a:tc>
                  <a:txBody>
                    <a:bodyPr/>
                    <a:lstStyle/>
                    <a:p>
                      <a:pPr algn="ctr">
                        <a:lnSpc>
                          <a:spcPct val="107000"/>
                        </a:lnSpc>
                        <a:spcAft>
                          <a:spcPts val="800"/>
                        </a:spcAft>
                        <a:buNone/>
                      </a:pPr>
                      <a:r>
                        <a:rPr lang="it-IT" sz="1400" b="1" kern="0" dirty="0">
                          <a:effectLst/>
                        </a:rPr>
                        <a:t>701</a:t>
                      </a:r>
                      <a:endParaRPr lang="it-IT" sz="1400" b="1" kern="100" dirty="0">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0657979"/>
                  </a:ext>
                </a:extLst>
              </a:tr>
              <a:tr h="229678">
                <a:tc>
                  <a:txBody>
                    <a:bodyPr/>
                    <a:lstStyle/>
                    <a:p>
                      <a:pPr algn="ctr">
                        <a:lnSpc>
                          <a:spcPct val="107000"/>
                        </a:lnSpc>
                        <a:spcAft>
                          <a:spcPts val="800"/>
                        </a:spcAft>
                        <a:buNone/>
                      </a:pPr>
                      <a:r>
                        <a:rPr lang="it-IT" sz="1400" kern="0" dirty="0">
                          <a:solidFill>
                            <a:schemeClr val="tx1"/>
                          </a:solidFill>
                          <a:effectLst>
                            <a:outerShdw blurRad="38100" dist="38100" dir="2700000" algn="tl">
                              <a:srgbClr val="000000">
                                <a:alpha val="43137"/>
                              </a:srgbClr>
                            </a:outerShdw>
                          </a:effectLst>
                        </a:rPr>
                        <a:t>C-5</a:t>
                      </a:r>
                      <a:endParaRPr lang="it-IT" sz="1200" kern="100" dirty="0">
                        <a:solidFill>
                          <a:schemeClr val="tx1"/>
                        </a:solidFill>
                        <a:effectLst>
                          <a:outerShdw blurRad="38100" dist="38100" dir="2700000" algn="tl">
                            <a:srgbClr val="000000">
                              <a:alpha val="43137"/>
                            </a:srgbClr>
                          </a:outerShdw>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solidFill>
                      <a:srgbClr val="FFFF00"/>
                    </a:solidFill>
                  </a:tcPr>
                </a:tc>
                <a:tc>
                  <a:txBody>
                    <a:bodyPr/>
                    <a:lstStyle/>
                    <a:p>
                      <a:pPr algn="just">
                        <a:lnSpc>
                          <a:spcPct val="107000"/>
                        </a:lnSpc>
                        <a:spcAft>
                          <a:spcPts val="800"/>
                        </a:spcAft>
                        <a:buNone/>
                      </a:pPr>
                      <a:r>
                        <a:rPr lang="it-IT" sz="1600" kern="0" dirty="0">
                          <a:solidFill>
                            <a:schemeClr val="tx1"/>
                          </a:solidFill>
                          <a:effectLst>
                            <a:outerShdw blurRad="38100" dist="38100" dir="2700000" algn="tl">
                              <a:srgbClr val="000000">
                                <a:alpha val="43137"/>
                              </a:srgbClr>
                            </a:outerShdw>
                          </a:effectLst>
                        </a:rPr>
                        <a:t>   </a:t>
                      </a:r>
                      <a:r>
                        <a:rPr lang="it-IT" sz="1600" b="1" kern="0" dirty="0">
                          <a:solidFill>
                            <a:schemeClr val="tx1"/>
                          </a:solidFill>
                          <a:effectLst/>
                        </a:rPr>
                        <a:t>Promozione della salute</a:t>
                      </a:r>
                      <a:endParaRPr lang="it-IT" sz="1600" b="1" kern="100" dirty="0">
                        <a:solidFill>
                          <a:schemeClr val="tx1"/>
                        </a:solidFill>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solidFill>
                      <a:srgbClr val="FFFF00"/>
                    </a:solidFill>
                  </a:tcPr>
                </a:tc>
                <a:tc>
                  <a:txBody>
                    <a:bodyPr/>
                    <a:lstStyle/>
                    <a:p>
                      <a:pPr algn="ctr">
                        <a:lnSpc>
                          <a:spcPct val="107000"/>
                        </a:lnSpc>
                        <a:spcAft>
                          <a:spcPts val="800"/>
                        </a:spcAft>
                        <a:buNone/>
                      </a:pPr>
                      <a:r>
                        <a:rPr lang="it-IT" sz="1400" b="1" kern="0" dirty="0">
                          <a:solidFill>
                            <a:schemeClr val="tx1"/>
                          </a:solidFill>
                          <a:effectLst/>
                        </a:rPr>
                        <a:t>1.983</a:t>
                      </a:r>
                      <a:endParaRPr lang="it-IT" sz="1400" b="1" kern="100" dirty="0">
                        <a:solidFill>
                          <a:schemeClr val="tx1"/>
                        </a:solidFill>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solidFill>
                      <a:srgbClr val="FFFF00"/>
                    </a:solidFill>
                  </a:tcPr>
                </a:tc>
                <a:extLst>
                  <a:ext uri="{0D108BD9-81ED-4DB2-BD59-A6C34878D82A}">
                    <a16:rowId xmlns:a16="http://schemas.microsoft.com/office/drawing/2014/main" val="2594033826"/>
                  </a:ext>
                </a:extLst>
              </a:tr>
              <a:tr h="229678">
                <a:tc>
                  <a:txBody>
                    <a:bodyPr/>
                    <a:lstStyle/>
                    <a:p>
                      <a:pPr algn="ctr">
                        <a:lnSpc>
                          <a:spcPct val="107000"/>
                        </a:lnSpc>
                        <a:spcAft>
                          <a:spcPts val="800"/>
                        </a:spcAft>
                        <a:buNone/>
                      </a:pPr>
                      <a:r>
                        <a:rPr lang="it-IT" sz="1400" kern="0" dirty="0">
                          <a:effectLst>
                            <a:outerShdw blurRad="38100" dist="38100" dir="2700000" algn="tl">
                              <a:srgbClr val="000000">
                                <a:alpha val="43137"/>
                              </a:srgbClr>
                            </a:outerShdw>
                          </a:effectLst>
                        </a:rPr>
                        <a:t>C-6</a:t>
                      </a:r>
                      <a:endParaRPr lang="it-IT" sz="1200" kern="100" dirty="0">
                        <a:effectLst>
                          <a:outerShdw blurRad="38100" dist="38100" dir="2700000" algn="tl">
                            <a:srgbClr val="000000">
                              <a:alpha val="43137"/>
                            </a:srgbClr>
                          </a:outerShdw>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solidFill>
                      <a:schemeClr val="accent1">
                        <a:lumMod val="75000"/>
                      </a:schemeClr>
                    </a:solidFill>
                  </a:tcPr>
                </a:tc>
                <a:tc>
                  <a:txBody>
                    <a:bodyPr/>
                    <a:lstStyle/>
                    <a:p>
                      <a:pPr algn="just">
                        <a:lnSpc>
                          <a:spcPct val="107000"/>
                        </a:lnSpc>
                        <a:spcAft>
                          <a:spcPts val="800"/>
                        </a:spcAft>
                        <a:buNone/>
                      </a:pPr>
                      <a:r>
                        <a:rPr lang="it-IT" sz="1600" kern="0" dirty="0">
                          <a:effectLst>
                            <a:outerShdw blurRad="38100" dist="38100" dir="2700000" algn="tl">
                              <a:srgbClr val="000000">
                                <a:alpha val="43137"/>
                              </a:srgbClr>
                            </a:outerShdw>
                          </a:effectLst>
                        </a:rPr>
                        <a:t>   </a:t>
                      </a:r>
                      <a:r>
                        <a:rPr lang="it-IT" sz="1600" kern="0" dirty="0">
                          <a:solidFill>
                            <a:schemeClr val="bg1"/>
                          </a:solidFill>
                          <a:effectLst>
                            <a:outerShdw blurRad="38100" dist="38100" dir="2700000" algn="tl">
                              <a:srgbClr val="000000">
                                <a:alpha val="43137"/>
                              </a:srgbClr>
                            </a:outerShdw>
                          </a:effectLst>
                        </a:rPr>
                        <a:t>Rischio microclimatico</a:t>
                      </a:r>
                      <a:endParaRPr lang="it-IT" sz="1600" kern="100" dirty="0">
                        <a:solidFill>
                          <a:schemeClr val="bg1"/>
                        </a:solidFill>
                        <a:effectLst>
                          <a:outerShdw blurRad="38100" dist="38100" dir="2700000" algn="tl">
                            <a:srgbClr val="000000">
                              <a:alpha val="43137"/>
                            </a:srgbClr>
                          </a:outerShdw>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solidFill>
                      <a:schemeClr val="accent1">
                        <a:lumMod val="75000"/>
                      </a:schemeClr>
                    </a:solidFill>
                  </a:tcPr>
                </a:tc>
                <a:tc>
                  <a:txBody>
                    <a:bodyPr/>
                    <a:lstStyle/>
                    <a:p>
                      <a:pPr algn="ctr">
                        <a:lnSpc>
                          <a:spcPct val="107000"/>
                        </a:lnSpc>
                        <a:spcAft>
                          <a:spcPts val="800"/>
                        </a:spcAft>
                        <a:buNone/>
                      </a:pPr>
                      <a:r>
                        <a:rPr lang="it-IT" sz="1400" b="1" kern="0" dirty="0">
                          <a:effectLst/>
                        </a:rPr>
                        <a:t>10</a:t>
                      </a:r>
                      <a:endParaRPr lang="it-IT" sz="1400" b="1" kern="100" dirty="0">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171234014"/>
                  </a:ext>
                </a:extLst>
              </a:tr>
              <a:tr h="229678">
                <a:tc>
                  <a:txBody>
                    <a:bodyPr/>
                    <a:lstStyle/>
                    <a:p>
                      <a:pPr algn="ctr">
                        <a:lnSpc>
                          <a:spcPct val="107000"/>
                        </a:lnSpc>
                        <a:spcAft>
                          <a:spcPts val="800"/>
                        </a:spcAft>
                        <a:buNone/>
                      </a:pPr>
                      <a:r>
                        <a:rPr lang="it-IT" sz="1400" kern="0" dirty="0">
                          <a:solidFill>
                            <a:schemeClr val="tx1"/>
                          </a:solidFill>
                          <a:effectLst>
                            <a:outerShdw blurRad="38100" dist="38100" dir="2700000" algn="tl">
                              <a:srgbClr val="000000">
                                <a:alpha val="43137"/>
                              </a:srgbClr>
                            </a:outerShdw>
                          </a:effectLst>
                        </a:rPr>
                        <a:t>D</a:t>
                      </a:r>
                      <a:endParaRPr lang="it-IT" sz="1200" kern="100" dirty="0">
                        <a:solidFill>
                          <a:schemeClr val="tx1"/>
                        </a:solidFill>
                        <a:effectLst>
                          <a:outerShdw blurRad="38100" dist="38100" dir="2700000" algn="tl">
                            <a:srgbClr val="000000">
                              <a:alpha val="43137"/>
                            </a:srgbClr>
                          </a:outerShdw>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solidFill>
                      <a:srgbClr val="FFFF00"/>
                    </a:solidFill>
                  </a:tcPr>
                </a:tc>
                <a:tc>
                  <a:txBody>
                    <a:bodyPr/>
                    <a:lstStyle/>
                    <a:p>
                      <a:pPr algn="just">
                        <a:lnSpc>
                          <a:spcPct val="107000"/>
                        </a:lnSpc>
                        <a:spcAft>
                          <a:spcPts val="800"/>
                        </a:spcAft>
                        <a:buNone/>
                      </a:pPr>
                      <a:r>
                        <a:rPr lang="it-IT" sz="1600" b="1" kern="0" dirty="0">
                          <a:solidFill>
                            <a:schemeClr val="tx1"/>
                          </a:solidFill>
                          <a:effectLst/>
                        </a:rPr>
                        <a:t>   Formazione e addestramento</a:t>
                      </a:r>
                      <a:endParaRPr lang="it-IT" sz="1600" b="1" kern="100" dirty="0">
                        <a:solidFill>
                          <a:schemeClr val="tx1"/>
                        </a:solidFill>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solidFill>
                      <a:srgbClr val="FFFF00"/>
                    </a:solidFill>
                  </a:tcPr>
                </a:tc>
                <a:tc>
                  <a:txBody>
                    <a:bodyPr/>
                    <a:lstStyle/>
                    <a:p>
                      <a:pPr algn="ctr">
                        <a:lnSpc>
                          <a:spcPct val="107000"/>
                        </a:lnSpc>
                        <a:spcAft>
                          <a:spcPts val="800"/>
                        </a:spcAft>
                        <a:buNone/>
                      </a:pPr>
                      <a:r>
                        <a:rPr lang="it-IT" sz="1400" b="1" kern="0" dirty="0">
                          <a:effectLst/>
                          <a:highlight>
                            <a:srgbClr val="FFFF00"/>
                          </a:highlight>
                        </a:rPr>
                        <a:t>3.131</a:t>
                      </a:r>
                      <a:endParaRPr lang="it-IT" sz="1400" b="1" kern="100" dirty="0">
                        <a:effectLst/>
                        <a:highlight>
                          <a:srgbClr val="FFFF00"/>
                        </a:highligh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solidFill>
                      <a:srgbClr val="FFFF00"/>
                    </a:solidFill>
                  </a:tcPr>
                </a:tc>
                <a:extLst>
                  <a:ext uri="{0D108BD9-81ED-4DB2-BD59-A6C34878D82A}">
                    <a16:rowId xmlns:a16="http://schemas.microsoft.com/office/drawing/2014/main" val="1400446579"/>
                  </a:ext>
                </a:extLst>
              </a:tr>
              <a:tr h="229678">
                <a:tc>
                  <a:txBody>
                    <a:bodyPr/>
                    <a:lstStyle/>
                    <a:p>
                      <a:pPr algn="ctr">
                        <a:lnSpc>
                          <a:spcPct val="107000"/>
                        </a:lnSpc>
                        <a:spcAft>
                          <a:spcPts val="800"/>
                        </a:spcAft>
                        <a:buNone/>
                      </a:pPr>
                      <a:r>
                        <a:rPr lang="it-IT" sz="1400" kern="0" dirty="0">
                          <a:solidFill>
                            <a:schemeClr val="tx1"/>
                          </a:solidFill>
                          <a:effectLst>
                            <a:outerShdw blurRad="38100" dist="38100" dir="2700000" algn="tl">
                              <a:srgbClr val="000000">
                                <a:alpha val="43137"/>
                              </a:srgbClr>
                            </a:outerShdw>
                          </a:effectLst>
                        </a:rPr>
                        <a:t>E</a:t>
                      </a:r>
                      <a:endParaRPr lang="it-IT" sz="1200" kern="100" dirty="0">
                        <a:solidFill>
                          <a:schemeClr val="tx1"/>
                        </a:solidFill>
                        <a:effectLst>
                          <a:outerShdw blurRad="38100" dist="38100" dir="2700000" algn="tl">
                            <a:srgbClr val="000000">
                              <a:alpha val="43137"/>
                            </a:srgbClr>
                          </a:outerShdw>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solidFill>
                      <a:srgbClr val="FFFF00"/>
                    </a:solidFill>
                  </a:tcPr>
                </a:tc>
                <a:tc>
                  <a:txBody>
                    <a:bodyPr/>
                    <a:lstStyle/>
                    <a:p>
                      <a:pPr algn="just">
                        <a:lnSpc>
                          <a:spcPct val="107000"/>
                        </a:lnSpc>
                        <a:spcAft>
                          <a:spcPts val="800"/>
                        </a:spcAft>
                        <a:buNone/>
                      </a:pPr>
                      <a:r>
                        <a:rPr lang="it-IT" sz="1600" b="1" kern="0" dirty="0">
                          <a:solidFill>
                            <a:schemeClr val="tx1"/>
                          </a:solidFill>
                          <a:effectLst/>
                        </a:rPr>
                        <a:t>   Misure organizzative</a:t>
                      </a:r>
                      <a:endParaRPr lang="it-IT" sz="1600" b="1" kern="100" dirty="0">
                        <a:solidFill>
                          <a:schemeClr val="tx1"/>
                        </a:solidFill>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solidFill>
                      <a:srgbClr val="FFFF00"/>
                    </a:solidFill>
                  </a:tcPr>
                </a:tc>
                <a:tc>
                  <a:txBody>
                    <a:bodyPr/>
                    <a:lstStyle/>
                    <a:p>
                      <a:pPr algn="ctr">
                        <a:lnSpc>
                          <a:spcPct val="107000"/>
                        </a:lnSpc>
                        <a:spcAft>
                          <a:spcPts val="800"/>
                        </a:spcAft>
                        <a:buNone/>
                      </a:pPr>
                      <a:r>
                        <a:rPr lang="it-IT" sz="1400" b="1" kern="0" dirty="0">
                          <a:effectLst/>
                          <a:highlight>
                            <a:srgbClr val="FFFF00"/>
                          </a:highlight>
                        </a:rPr>
                        <a:t>35.731</a:t>
                      </a:r>
                      <a:endParaRPr lang="it-IT" sz="1400" b="1" kern="100" dirty="0">
                        <a:effectLst/>
                        <a:highlight>
                          <a:srgbClr val="FFFF00"/>
                        </a:highligh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solidFill>
                      <a:srgbClr val="FFFF00"/>
                    </a:solidFill>
                  </a:tcPr>
                </a:tc>
                <a:extLst>
                  <a:ext uri="{0D108BD9-81ED-4DB2-BD59-A6C34878D82A}">
                    <a16:rowId xmlns:a16="http://schemas.microsoft.com/office/drawing/2014/main" val="1935710055"/>
                  </a:ext>
                </a:extLst>
              </a:tr>
              <a:tr h="229678">
                <a:tc>
                  <a:txBody>
                    <a:bodyPr/>
                    <a:lstStyle/>
                    <a:p>
                      <a:pPr algn="ctr">
                        <a:lnSpc>
                          <a:spcPct val="107000"/>
                        </a:lnSpc>
                        <a:spcAft>
                          <a:spcPts val="800"/>
                        </a:spcAft>
                        <a:buNone/>
                      </a:pPr>
                      <a:r>
                        <a:rPr lang="it-IT" sz="1400" kern="0" dirty="0">
                          <a:effectLst>
                            <a:outerShdw blurRad="38100" dist="38100" dir="2700000" algn="tl">
                              <a:srgbClr val="000000">
                                <a:alpha val="43137"/>
                              </a:srgbClr>
                            </a:outerShdw>
                          </a:effectLst>
                        </a:rPr>
                        <a:t>F</a:t>
                      </a:r>
                      <a:endParaRPr lang="it-IT" sz="1200" kern="100" dirty="0">
                        <a:effectLst>
                          <a:outerShdw blurRad="38100" dist="38100" dir="2700000" algn="tl">
                            <a:srgbClr val="000000">
                              <a:alpha val="43137"/>
                            </a:srgbClr>
                          </a:outerShdw>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solidFill>
                      <a:schemeClr val="accent1">
                        <a:lumMod val="75000"/>
                      </a:schemeClr>
                    </a:solidFill>
                  </a:tcPr>
                </a:tc>
                <a:tc>
                  <a:txBody>
                    <a:bodyPr/>
                    <a:lstStyle/>
                    <a:p>
                      <a:pPr algn="just">
                        <a:lnSpc>
                          <a:spcPct val="107000"/>
                        </a:lnSpc>
                        <a:spcAft>
                          <a:spcPts val="800"/>
                        </a:spcAft>
                        <a:buNone/>
                      </a:pPr>
                      <a:r>
                        <a:rPr lang="it-IT" sz="1600" kern="0" dirty="0">
                          <a:effectLst>
                            <a:outerShdw blurRad="38100" dist="38100" dir="2700000" algn="tl">
                              <a:srgbClr val="000000">
                                <a:alpha val="43137"/>
                              </a:srgbClr>
                            </a:outerShdw>
                          </a:effectLst>
                        </a:rPr>
                        <a:t>   </a:t>
                      </a:r>
                      <a:r>
                        <a:rPr lang="it-IT" sz="1600" kern="0" dirty="0">
                          <a:solidFill>
                            <a:schemeClr val="bg1"/>
                          </a:solidFill>
                          <a:effectLst>
                            <a:outerShdw blurRad="38100" dist="38100" dir="2700000" algn="tl">
                              <a:srgbClr val="000000">
                                <a:alpha val="43137"/>
                              </a:srgbClr>
                            </a:outerShdw>
                          </a:effectLst>
                        </a:rPr>
                        <a:t>Gestione emergenze e DPI</a:t>
                      </a:r>
                      <a:endParaRPr lang="it-IT" sz="1600" kern="100" dirty="0">
                        <a:solidFill>
                          <a:schemeClr val="bg1"/>
                        </a:solidFill>
                        <a:effectLst>
                          <a:outerShdw blurRad="38100" dist="38100" dir="2700000" algn="tl">
                            <a:srgbClr val="000000">
                              <a:alpha val="43137"/>
                            </a:srgbClr>
                          </a:outerShdw>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solidFill>
                      <a:schemeClr val="accent1">
                        <a:lumMod val="75000"/>
                      </a:schemeClr>
                    </a:solidFill>
                  </a:tcPr>
                </a:tc>
                <a:tc>
                  <a:txBody>
                    <a:bodyPr/>
                    <a:lstStyle/>
                    <a:p>
                      <a:pPr algn="ctr">
                        <a:lnSpc>
                          <a:spcPct val="107000"/>
                        </a:lnSpc>
                        <a:spcAft>
                          <a:spcPts val="800"/>
                        </a:spcAft>
                        <a:buNone/>
                      </a:pPr>
                      <a:r>
                        <a:rPr lang="it-IT" sz="1400" b="1" kern="0" dirty="0">
                          <a:effectLst/>
                        </a:rPr>
                        <a:t>1.182</a:t>
                      </a:r>
                      <a:endParaRPr lang="it-IT" sz="1400" b="1" kern="100" dirty="0">
                        <a:effectLst/>
                        <a:latin typeface="Aptos" panose="020B0004020202020204" pitchFamily="34" charset="0"/>
                        <a:ea typeface="Verdana" panose="020B060403050404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881670699"/>
                  </a:ext>
                </a:extLst>
              </a:tr>
            </a:tbl>
          </a:graphicData>
        </a:graphic>
      </p:graphicFrame>
      <p:sp>
        <p:nvSpPr>
          <p:cNvPr id="3" name="Titolo 1">
            <a:extLst>
              <a:ext uri="{FF2B5EF4-FFF2-40B4-BE49-F238E27FC236}">
                <a16:creationId xmlns:a16="http://schemas.microsoft.com/office/drawing/2014/main" id="{99A37D6D-FD01-E95D-1D88-AB5A2C3163CD}"/>
              </a:ext>
            </a:extLst>
          </p:cNvPr>
          <p:cNvSpPr txBox="1">
            <a:spLocks/>
          </p:cNvSpPr>
          <p:nvPr/>
        </p:nvSpPr>
        <p:spPr>
          <a:xfrm>
            <a:off x="424218" y="250463"/>
            <a:ext cx="11261294" cy="35135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baseline="0">
                <a:solidFill>
                  <a:srgbClr val="002E5D"/>
                </a:solidFill>
                <a:latin typeface="Verdana" charset="0"/>
                <a:ea typeface="Verdana" charset="0"/>
                <a:cs typeface="Verdana" charset="0"/>
              </a:defRPr>
            </a:lvl1pPr>
          </a:lstStyle>
          <a:p>
            <a:pPr algn="ctr"/>
            <a:r>
              <a:rPr lang="it-IT" b="1" dirty="0"/>
              <a:t>Monitoraggio interventi</a:t>
            </a:r>
          </a:p>
        </p:txBody>
      </p:sp>
    </p:spTree>
    <p:extLst>
      <p:ext uri="{BB962C8B-B14F-4D97-AF65-F5344CB8AC3E}">
        <p14:creationId xmlns:p14="http://schemas.microsoft.com/office/powerpoint/2010/main" val="3706940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39E93-9EDC-F822-3C0F-C27F677E13A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0413EDE-1443-807A-D035-63EEE9F9E95B}"/>
              </a:ext>
            </a:extLst>
          </p:cNvPr>
          <p:cNvSpPr>
            <a:spLocks noGrp="1"/>
          </p:cNvSpPr>
          <p:nvPr>
            <p:ph type="title"/>
          </p:nvPr>
        </p:nvSpPr>
        <p:spPr>
          <a:xfrm>
            <a:off x="0" y="0"/>
            <a:ext cx="12192000" cy="872608"/>
          </a:xfrm>
        </p:spPr>
        <p:txBody>
          <a:bodyPr/>
          <a:lstStyle/>
          <a:p>
            <a:pPr algn="ctr"/>
            <a:br>
              <a:rPr lang="it-IT" sz="1400" b="1" dirty="0"/>
            </a:br>
            <a:r>
              <a:rPr lang="it-IT" sz="1400" b="1" dirty="0"/>
              <a:t>SEZIONE C - PREVENZIONE DELLE MALATTIE PROFESSIONALI</a:t>
            </a:r>
            <a:br>
              <a:rPr lang="it-IT" sz="1400" b="1" dirty="0"/>
            </a:br>
            <a:br>
              <a:rPr lang="it-IT" sz="1400" b="1" dirty="0"/>
            </a:br>
            <a:r>
              <a:rPr lang="it-IT" sz="1400" b="1" dirty="0"/>
              <a:t>Promozione della salute (intervento C 5)</a:t>
            </a:r>
          </a:p>
        </p:txBody>
      </p:sp>
      <p:sp>
        <p:nvSpPr>
          <p:cNvPr id="4" name="Segnaposto numero diapositiva 3">
            <a:extLst>
              <a:ext uri="{FF2B5EF4-FFF2-40B4-BE49-F238E27FC236}">
                <a16:creationId xmlns:a16="http://schemas.microsoft.com/office/drawing/2014/main" id="{121B4498-DE57-5958-939D-A4DFA29FB91E}"/>
              </a:ext>
            </a:extLst>
          </p:cNvPr>
          <p:cNvSpPr>
            <a:spLocks noGrp="1"/>
          </p:cNvSpPr>
          <p:nvPr>
            <p:ph type="sldNum" sz="quarter" idx="12"/>
          </p:nvPr>
        </p:nvSpPr>
        <p:spPr/>
        <p:txBody>
          <a:bodyPr/>
          <a:lstStyle/>
          <a:p>
            <a:fld id="{03E89E2B-7837-6B45-9BB2-CC8B24B0904A}" type="slidenum">
              <a:rPr lang="it-IT" smtClean="0"/>
              <a:pPr/>
              <a:t>5</a:t>
            </a:fld>
            <a:endParaRPr lang="it-IT" dirty="0"/>
          </a:p>
        </p:txBody>
      </p:sp>
      <p:sp>
        <p:nvSpPr>
          <p:cNvPr id="5" name="Segnaposto contenuto 4">
            <a:extLst>
              <a:ext uri="{FF2B5EF4-FFF2-40B4-BE49-F238E27FC236}">
                <a16:creationId xmlns:a16="http://schemas.microsoft.com/office/drawing/2014/main" id="{9539ED6D-3759-1766-924D-7F2DD0566798}"/>
              </a:ext>
            </a:extLst>
          </p:cNvPr>
          <p:cNvSpPr>
            <a:spLocks noGrp="1"/>
          </p:cNvSpPr>
          <p:nvPr>
            <p:ph idx="1"/>
          </p:nvPr>
        </p:nvSpPr>
        <p:spPr>
          <a:xfrm>
            <a:off x="928713" y="1186824"/>
            <a:ext cx="10334573" cy="4484352"/>
          </a:xfrm>
        </p:spPr>
        <p:txBody>
          <a:bodyPr/>
          <a:lstStyle/>
          <a:p>
            <a:pPr algn="just"/>
            <a:r>
              <a:rPr lang="it-IT" sz="1200" b="1" dirty="0">
                <a:solidFill>
                  <a:srgbClr val="002060"/>
                </a:solidFill>
              </a:rPr>
              <a:t>Accordi/protocolli per attività di prevenzione </a:t>
            </a:r>
            <a:r>
              <a:rPr lang="it-IT" sz="1200" dirty="0">
                <a:solidFill>
                  <a:srgbClr val="002060"/>
                </a:solidFill>
              </a:rPr>
              <a:t>dell’insorgenza di malattie cardiovascolari, di tumori, disturbi respiratori del sonno o di patologie caratterizzate da deterioramento delle funzioni cognitive nei lavoratori, con una struttura sanitaria nonché enti o fondazioni con comprovata esperienza in attività scientifica di prevenzione e promozione della salute.</a:t>
            </a:r>
          </a:p>
          <a:p>
            <a:pPr algn="just"/>
            <a:r>
              <a:rPr lang="it-IT" sz="1200" b="1" dirty="0">
                <a:solidFill>
                  <a:srgbClr val="002060"/>
                </a:solidFill>
              </a:rPr>
              <a:t>Screening di valutazione del rischio </a:t>
            </a:r>
            <a:r>
              <a:rPr lang="it-IT" sz="1200" dirty="0">
                <a:solidFill>
                  <a:srgbClr val="002060"/>
                </a:solidFill>
              </a:rPr>
              <a:t>cardiovascolare e/o oncologico in relazione all’interazione tra stile di vita e fattori occupazionali/ benessere cognitivo e del rischio di declino cognitivo dei lavoratori</a:t>
            </a:r>
          </a:p>
          <a:p>
            <a:pPr algn="just"/>
            <a:r>
              <a:rPr lang="it-IT" sz="1200" b="1" dirty="0">
                <a:solidFill>
                  <a:srgbClr val="002060"/>
                </a:solidFill>
              </a:rPr>
              <a:t>Prestazioni specialistiche e diagnostico-terapeutiche </a:t>
            </a:r>
            <a:r>
              <a:rPr lang="it-IT" sz="1200" dirty="0">
                <a:solidFill>
                  <a:srgbClr val="002060"/>
                </a:solidFill>
              </a:rPr>
              <a:t>finalizzate alla prevenzione primaria e secondaria</a:t>
            </a:r>
          </a:p>
          <a:p>
            <a:pPr algn="just"/>
            <a:r>
              <a:rPr lang="it-IT" sz="1200" b="1" dirty="0">
                <a:solidFill>
                  <a:srgbClr val="002060"/>
                </a:solidFill>
              </a:rPr>
              <a:t>Attività di informazione ed educazione sanitaria </a:t>
            </a:r>
            <a:r>
              <a:rPr lang="it-IT" sz="1200" dirty="0">
                <a:solidFill>
                  <a:srgbClr val="002060"/>
                </a:solidFill>
              </a:rPr>
              <a:t>sui corretti stili di vita svolta da personale afferente a una delle seguenti professioni sanitarie: medico chirurgo, biologo nutrizionista, infermiere, dietista, assistente sanitario, psicologo, tecnico della prevenzione nell’ambiente e nei luoghi di lavoro </a:t>
            </a:r>
          </a:p>
          <a:p>
            <a:pPr algn="just"/>
            <a:r>
              <a:rPr lang="it-IT" sz="1200" b="1" dirty="0">
                <a:solidFill>
                  <a:srgbClr val="002060"/>
                </a:solidFill>
              </a:rPr>
              <a:t>Consulenza dietologica </a:t>
            </a:r>
            <a:r>
              <a:rPr lang="it-IT" sz="1200" dirty="0">
                <a:solidFill>
                  <a:srgbClr val="002060"/>
                </a:solidFill>
              </a:rPr>
              <a:t>per gruppi e individuale (casi selezionati)</a:t>
            </a:r>
          </a:p>
          <a:p>
            <a:pPr algn="just"/>
            <a:r>
              <a:rPr lang="it-IT" sz="1200" b="1" dirty="0">
                <a:solidFill>
                  <a:srgbClr val="002060"/>
                </a:solidFill>
              </a:rPr>
              <a:t>Esami diagnostici </a:t>
            </a:r>
            <a:r>
              <a:rPr lang="it-IT" sz="1200" dirty="0">
                <a:solidFill>
                  <a:srgbClr val="002060"/>
                </a:solidFill>
              </a:rPr>
              <a:t>per la valutazione delle condizioni generali di salute e della situazione cardiologica (ecocardiogramma, test ergometrico, Holter ECG delle 24 ore e Holter pressorio delle 24 ore, esami ematologici specifici, eccetera) o monitoraggio del sistema cardiorespiratorio</a:t>
            </a:r>
          </a:p>
          <a:p>
            <a:pPr algn="just"/>
            <a:r>
              <a:rPr lang="it-IT" sz="1200" b="1" dirty="0">
                <a:solidFill>
                  <a:srgbClr val="002060"/>
                </a:solidFill>
              </a:rPr>
              <a:t>Test di screening e valutazione </a:t>
            </a:r>
            <a:r>
              <a:rPr lang="it-IT" sz="1200" dirty="0">
                <a:solidFill>
                  <a:srgbClr val="002060"/>
                </a:solidFill>
              </a:rPr>
              <a:t>dei disturbi del sonno e monitoraggio cardiorespiratorio notturno (casi selezionati)</a:t>
            </a:r>
          </a:p>
          <a:p>
            <a:pPr algn="just"/>
            <a:r>
              <a:rPr lang="it-IT" sz="1200" b="1" dirty="0">
                <a:solidFill>
                  <a:srgbClr val="002060"/>
                </a:solidFill>
              </a:rPr>
              <a:t>Attività di informazione sulla salute mentale e cognitiva </a:t>
            </a:r>
            <a:r>
              <a:rPr lang="it-IT" sz="1200" dirty="0">
                <a:solidFill>
                  <a:srgbClr val="002060"/>
                </a:solidFill>
              </a:rPr>
              <a:t>ed educazione sanitaria sui corretti stili di vita per evitare/mitigare il rischio per la salute cognitiva svolta da medici specialisti o psicologi formati nell’ambito della salute mentale.</a:t>
            </a:r>
          </a:p>
          <a:p>
            <a:endParaRPr lang="it-IT" sz="1050" b="1" u="sng" dirty="0">
              <a:solidFill>
                <a:srgbClr val="002060"/>
              </a:solidFill>
            </a:endParaRPr>
          </a:p>
        </p:txBody>
      </p:sp>
    </p:spTree>
    <p:extLst>
      <p:ext uri="{BB962C8B-B14F-4D97-AF65-F5344CB8AC3E}">
        <p14:creationId xmlns:p14="http://schemas.microsoft.com/office/powerpoint/2010/main" val="3774749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3CEE1-BF1A-FA0A-5569-66ACBEFFF4D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B6EF9D3-EBAF-7BC7-3EB5-18665BF32CBE}"/>
              </a:ext>
            </a:extLst>
          </p:cNvPr>
          <p:cNvSpPr>
            <a:spLocks noGrp="1"/>
          </p:cNvSpPr>
          <p:nvPr>
            <p:ph type="title"/>
          </p:nvPr>
        </p:nvSpPr>
        <p:spPr>
          <a:xfrm>
            <a:off x="470877" y="251514"/>
            <a:ext cx="11261294" cy="1026780"/>
          </a:xfrm>
        </p:spPr>
        <p:txBody>
          <a:bodyPr/>
          <a:lstStyle/>
          <a:p>
            <a:pPr algn="ctr"/>
            <a:r>
              <a:rPr lang="it-IT" sz="1400" b="1" dirty="0"/>
              <a:t>Monitoraggio interventi</a:t>
            </a:r>
            <a:br>
              <a:rPr lang="it-IT" sz="1400" b="1" dirty="0"/>
            </a:br>
            <a:br>
              <a:rPr lang="it-IT" sz="1400" b="1" dirty="0"/>
            </a:br>
            <a:r>
              <a:rPr lang="it-IT" sz="1400" b="1" dirty="0"/>
              <a:t>SEZIONE D – FORMAZIONE, ADDESTRAMENTO, INFORMAZIONE</a:t>
            </a:r>
            <a:br>
              <a:rPr lang="it-IT" sz="1400" b="1" dirty="0"/>
            </a:br>
            <a:r>
              <a:rPr lang="it-IT" sz="1400" b="1" dirty="0"/>
              <a:t>anno 2027</a:t>
            </a:r>
          </a:p>
        </p:txBody>
      </p:sp>
      <p:sp>
        <p:nvSpPr>
          <p:cNvPr id="4" name="Segnaposto numero diapositiva 3">
            <a:extLst>
              <a:ext uri="{FF2B5EF4-FFF2-40B4-BE49-F238E27FC236}">
                <a16:creationId xmlns:a16="http://schemas.microsoft.com/office/drawing/2014/main" id="{44167AF4-9FDE-015B-ED81-4D4BCAC0D8BF}"/>
              </a:ext>
            </a:extLst>
          </p:cNvPr>
          <p:cNvSpPr>
            <a:spLocks noGrp="1"/>
          </p:cNvSpPr>
          <p:nvPr>
            <p:ph type="sldNum" sz="quarter" idx="12"/>
          </p:nvPr>
        </p:nvSpPr>
        <p:spPr/>
        <p:txBody>
          <a:bodyPr/>
          <a:lstStyle/>
          <a:p>
            <a:fld id="{03E89E2B-7837-6B45-9BB2-CC8B24B0904A}" type="slidenum">
              <a:rPr lang="it-IT" smtClean="0"/>
              <a:pPr/>
              <a:t>6</a:t>
            </a:fld>
            <a:endParaRPr lang="it-IT" dirty="0"/>
          </a:p>
        </p:txBody>
      </p:sp>
      <p:sp>
        <p:nvSpPr>
          <p:cNvPr id="5" name="Segnaposto contenuto 4">
            <a:extLst>
              <a:ext uri="{FF2B5EF4-FFF2-40B4-BE49-F238E27FC236}">
                <a16:creationId xmlns:a16="http://schemas.microsoft.com/office/drawing/2014/main" id="{8B8EC365-1AAF-0D47-9C07-53FBDA699ED3}"/>
              </a:ext>
            </a:extLst>
          </p:cNvPr>
          <p:cNvSpPr>
            <a:spLocks noGrp="1"/>
          </p:cNvSpPr>
          <p:nvPr>
            <p:ph idx="1"/>
          </p:nvPr>
        </p:nvSpPr>
        <p:spPr>
          <a:xfrm>
            <a:off x="1023320" y="1643257"/>
            <a:ext cx="10145359" cy="1334678"/>
          </a:xfrm>
        </p:spPr>
        <p:txBody>
          <a:bodyPr anchor="ctr"/>
          <a:lstStyle/>
          <a:p>
            <a:pPr marL="0" indent="0" algn="just">
              <a:buNone/>
            </a:pPr>
            <a:endParaRPr lang="it-IT" b="1" dirty="0"/>
          </a:p>
          <a:p>
            <a:pPr marL="0" indent="0" algn="just">
              <a:buNone/>
            </a:pPr>
            <a:r>
              <a:rPr lang="it-IT" b="1" dirty="0"/>
              <a:t>D-2:</a:t>
            </a:r>
            <a:r>
              <a:rPr lang="it-IT" dirty="0"/>
              <a:t> L’azienda ha implementato un insieme strutturato di misure volte al contrasto attivo delle molestie e delle violenze nei luoghi di lavoro, con particolare attenzione alla segnalazione immediata, alla presa in carico tempestiva dei casi e alla tutela delle persone coinvolte.</a:t>
            </a:r>
          </a:p>
          <a:p>
            <a:endParaRPr lang="it-IT" b="1" u="sng" dirty="0">
              <a:solidFill>
                <a:srgbClr val="002060"/>
              </a:solidFill>
            </a:endParaRPr>
          </a:p>
        </p:txBody>
      </p:sp>
      <p:sp>
        <p:nvSpPr>
          <p:cNvPr id="7" name="Rettangolo 6">
            <a:extLst>
              <a:ext uri="{FF2B5EF4-FFF2-40B4-BE49-F238E27FC236}">
                <a16:creationId xmlns:a16="http://schemas.microsoft.com/office/drawing/2014/main" id="{CBFC862A-2010-22D2-4555-690851521821}"/>
              </a:ext>
            </a:extLst>
          </p:cNvPr>
          <p:cNvSpPr/>
          <p:nvPr/>
        </p:nvSpPr>
        <p:spPr>
          <a:xfrm>
            <a:off x="1023320" y="3122040"/>
            <a:ext cx="10145359" cy="2620082"/>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Decreto-legge 31 ottobre 2025, n. 159, convertito con legge 29 dicembre 2025, n. 198</a:t>
            </a:r>
          </a:p>
          <a:p>
            <a:pPr algn="ctr"/>
            <a:r>
              <a:rPr lang="it-IT" sz="14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«Misure urgenti per la tutela della salute e della sicurezza sui luoghi di lavoro e in materia di protezione civile»</a:t>
            </a:r>
          </a:p>
          <a:p>
            <a:pPr algn="ctr"/>
            <a:endParaRPr lang="it-IT" sz="14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a:p>
            <a:r>
              <a:rPr lang="it-IT" sz="14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Introduce </a:t>
            </a:r>
            <a:r>
              <a:rPr lang="it-IT" sz="14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modifiche all’articolo 15 del decreto legislativo 9 aprile 2008, n. 81 «</a:t>
            </a:r>
            <a:r>
              <a:rPr lang="it-IT" sz="1400" b="1" i="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Misure generali di tutela»</a:t>
            </a:r>
            <a:endParaRPr lang="it-IT" sz="14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a:p>
            <a:pPr marL="228600" indent="-228600" algn="just">
              <a:buAutoNum type="arabicPeriod"/>
            </a:pPr>
            <a:r>
              <a:rPr lang="it-IT" sz="1400" i="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Le misure generali di tutela della salute e della sicurezza dei lavoratori nei luoghi di lavoro sono:</a:t>
            </a:r>
          </a:p>
          <a:p>
            <a:pPr algn="just"/>
            <a:r>
              <a:rPr lang="it-IT" sz="1400" i="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t>
            </a:r>
          </a:p>
          <a:p>
            <a:pPr algn="just"/>
            <a:r>
              <a:rPr lang="it-IT" sz="1400" i="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z-bis) la programmazione di misure di prevenzione di condotte violente o moleste nei confronti dei lavoratori, come definiti all'articolo 2, comma 1, lettera a), nei luoghi di lavoro di cui all'articolo 62</a:t>
            </a:r>
            <a:r>
              <a:rPr lang="it-IT" sz="14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t>
            </a:r>
          </a:p>
        </p:txBody>
      </p:sp>
      <p:cxnSp>
        <p:nvCxnSpPr>
          <p:cNvPr id="6" name="Connettore diritto 5">
            <a:extLst>
              <a:ext uri="{FF2B5EF4-FFF2-40B4-BE49-F238E27FC236}">
                <a16:creationId xmlns:a16="http://schemas.microsoft.com/office/drawing/2014/main" id="{DC499D6B-EFCD-024C-5027-253651352372}"/>
              </a:ext>
            </a:extLst>
          </p:cNvPr>
          <p:cNvCxnSpPr/>
          <p:nvPr/>
        </p:nvCxnSpPr>
        <p:spPr>
          <a:xfrm>
            <a:off x="0" y="1342418"/>
            <a:ext cx="121920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467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8EF97-175C-1025-D5B5-9E7DD75AFBE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FD7EB9E-5A45-AF40-7776-185D97B78184}"/>
              </a:ext>
            </a:extLst>
          </p:cNvPr>
          <p:cNvSpPr>
            <a:spLocks noGrp="1"/>
          </p:cNvSpPr>
          <p:nvPr>
            <p:ph type="title"/>
          </p:nvPr>
        </p:nvSpPr>
        <p:spPr>
          <a:xfrm>
            <a:off x="470877" y="251514"/>
            <a:ext cx="11261294" cy="1026780"/>
          </a:xfrm>
        </p:spPr>
        <p:txBody>
          <a:bodyPr/>
          <a:lstStyle/>
          <a:p>
            <a:pPr algn="ctr"/>
            <a:r>
              <a:rPr lang="it-IT" sz="1400" b="1" dirty="0"/>
              <a:t>Monitoraggio interventi</a:t>
            </a:r>
            <a:br>
              <a:rPr lang="it-IT" sz="1400" b="1" dirty="0"/>
            </a:br>
            <a:br>
              <a:rPr lang="it-IT" sz="1400" b="1" dirty="0"/>
            </a:br>
            <a:r>
              <a:rPr lang="it-IT" sz="1400" b="1" dirty="0"/>
              <a:t>SEZIONE D – FORMAZIONE, ADDESTRAMENTO, INFORMAZIONE</a:t>
            </a:r>
            <a:br>
              <a:rPr lang="it-IT" sz="1400" b="1" dirty="0"/>
            </a:br>
            <a:r>
              <a:rPr lang="it-IT" sz="1400" b="1" dirty="0"/>
              <a:t>anno 2027</a:t>
            </a:r>
          </a:p>
        </p:txBody>
      </p:sp>
      <p:sp>
        <p:nvSpPr>
          <p:cNvPr id="4" name="Segnaposto numero diapositiva 3">
            <a:extLst>
              <a:ext uri="{FF2B5EF4-FFF2-40B4-BE49-F238E27FC236}">
                <a16:creationId xmlns:a16="http://schemas.microsoft.com/office/drawing/2014/main" id="{E804E5C8-DD3C-D1A6-257D-BBBA21F9E953}"/>
              </a:ext>
            </a:extLst>
          </p:cNvPr>
          <p:cNvSpPr>
            <a:spLocks noGrp="1"/>
          </p:cNvSpPr>
          <p:nvPr>
            <p:ph type="sldNum" sz="quarter" idx="12"/>
          </p:nvPr>
        </p:nvSpPr>
        <p:spPr/>
        <p:txBody>
          <a:bodyPr/>
          <a:lstStyle/>
          <a:p>
            <a:fld id="{03E89E2B-7837-6B45-9BB2-CC8B24B0904A}" type="slidenum">
              <a:rPr lang="it-IT" smtClean="0"/>
              <a:pPr/>
              <a:t>7</a:t>
            </a:fld>
            <a:endParaRPr lang="it-IT" dirty="0"/>
          </a:p>
        </p:txBody>
      </p:sp>
      <p:sp>
        <p:nvSpPr>
          <p:cNvPr id="5" name="Segnaposto contenuto 4">
            <a:extLst>
              <a:ext uri="{FF2B5EF4-FFF2-40B4-BE49-F238E27FC236}">
                <a16:creationId xmlns:a16="http://schemas.microsoft.com/office/drawing/2014/main" id="{B6995A0D-7C0C-32EB-2E39-8ECC29D0042F}"/>
              </a:ext>
            </a:extLst>
          </p:cNvPr>
          <p:cNvSpPr>
            <a:spLocks noGrp="1"/>
          </p:cNvSpPr>
          <p:nvPr>
            <p:ph idx="1"/>
          </p:nvPr>
        </p:nvSpPr>
        <p:spPr>
          <a:xfrm>
            <a:off x="840936" y="1464164"/>
            <a:ext cx="10687426" cy="4450701"/>
          </a:xfrm>
        </p:spPr>
        <p:txBody>
          <a:bodyPr/>
          <a:lstStyle/>
          <a:p>
            <a:pPr marL="0" lvl="0" indent="0" algn="just">
              <a:buNone/>
            </a:pPr>
            <a:r>
              <a:rPr lang="it-IT" b="1" dirty="0"/>
              <a:t>D-3 </a:t>
            </a:r>
            <a:r>
              <a:rPr lang="it-IT" dirty="0"/>
              <a:t>L’azienda ha attuato interventi di micro-formazione aggiuntivi rispetto alla formazione erogata in materia di salute e sicurezza nei luoghi di lavoro.</a:t>
            </a:r>
          </a:p>
          <a:p>
            <a:pPr marL="0" lvl="0" indent="0">
              <a:buNone/>
            </a:pPr>
            <a:endParaRPr lang="it-IT" dirty="0"/>
          </a:p>
          <a:p>
            <a:pPr lvl="0"/>
            <a:endParaRPr lang="it-IT" dirty="0"/>
          </a:p>
          <a:p>
            <a:pPr marL="0" indent="0">
              <a:buNone/>
            </a:pPr>
            <a:endParaRPr lang="it-IT" dirty="0"/>
          </a:p>
          <a:p>
            <a:endParaRPr lang="it-IT" b="1" u="sng" dirty="0">
              <a:solidFill>
                <a:srgbClr val="002060"/>
              </a:solidFill>
            </a:endParaRPr>
          </a:p>
        </p:txBody>
      </p:sp>
      <p:graphicFrame>
        <p:nvGraphicFramePr>
          <p:cNvPr id="8" name="CasellaDiTesto 5">
            <a:extLst>
              <a:ext uri="{FF2B5EF4-FFF2-40B4-BE49-F238E27FC236}">
                <a16:creationId xmlns:a16="http://schemas.microsoft.com/office/drawing/2014/main" id="{39067DC8-258C-B384-F3DF-C59015CAB95E}"/>
              </a:ext>
            </a:extLst>
          </p:cNvPr>
          <p:cNvGraphicFramePr/>
          <p:nvPr>
            <p:extLst>
              <p:ext uri="{D42A27DB-BD31-4B8C-83A1-F6EECF244321}">
                <p14:modId xmlns:p14="http://schemas.microsoft.com/office/powerpoint/2010/main" val="2211983129"/>
              </p:ext>
            </p:extLst>
          </p:nvPr>
        </p:nvGraphicFramePr>
        <p:xfrm>
          <a:off x="840936" y="2363492"/>
          <a:ext cx="10620552" cy="3220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ttangolo 2">
            <a:extLst>
              <a:ext uri="{FF2B5EF4-FFF2-40B4-BE49-F238E27FC236}">
                <a16:creationId xmlns:a16="http://schemas.microsoft.com/office/drawing/2014/main" id="{04A337C4-11E6-9FB2-3C47-16B7B642B964}"/>
              </a:ext>
            </a:extLst>
          </p:cNvPr>
          <p:cNvSpPr/>
          <p:nvPr/>
        </p:nvSpPr>
        <p:spPr>
          <a:xfrm rot="19829269">
            <a:off x="-240613" y="110047"/>
            <a:ext cx="1632904" cy="696714"/>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effectLst>
                  <a:outerShdw blurRad="38100" dist="38100" dir="2700000" algn="tl">
                    <a:srgbClr val="000000">
                      <a:alpha val="43137"/>
                    </a:srgbClr>
                  </a:outerShdw>
                </a:effectLst>
              </a:rPr>
              <a:t>Focus CTSS</a:t>
            </a:r>
          </a:p>
        </p:txBody>
      </p:sp>
    </p:spTree>
    <p:extLst>
      <p:ext uri="{BB962C8B-B14F-4D97-AF65-F5344CB8AC3E}">
        <p14:creationId xmlns:p14="http://schemas.microsoft.com/office/powerpoint/2010/main" val="4164127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63CEA-14CA-04F4-0F62-667C5C3D6710}"/>
            </a:ext>
          </a:extLst>
        </p:cNvPr>
        <p:cNvGrpSpPr/>
        <p:nvPr/>
      </p:nvGrpSpPr>
      <p:grpSpPr>
        <a:xfrm>
          <a:off x="0" y="0"/>
          <a:ext cx="0" cy="0"/>
          <a:chOff x="0" y="0"/>
          <a:chExt cx="0" cy="0"/>
        </a:xfrm>
      </p:grpSpPr>
      <p:sp>
        <p:nvSpPr>
          <p:cNvPr id="4" name="Segnaposto data 3">
            <a:extLst>
              <a:ext uri="{FF2B5EF4-FFF2-40B4-BE49-F238E27FC236}">
                <a16:creationId xmlns:a16="http://schemas.microsoft.com/office/drawing/2014/main" id="{881D01F5-1CC2-532B-4ADA-AC21EE71ED14}"/>
              </a:ext>
            </a:extLst>
          </p:cNvPr>
          <p:cNvSpPr>
            <a:spLocks noGrp="1"/>
          </p:cNvSpPr>
          <p:nvPr>
            <p:ph type="dt" sz="half" idx="10"/>
          </p:nvPr>
        </p:nvSpPr>
        <p:spPr/>
        <p:txBody>
          <a:bodyPr/>
          <a:lstStyle/>
          <a:p>
            <a:fld id="{4CF006FD-0253-AB47-8523-FCF5F5FBADF9}" type="datetime1">
              <a:rPr lang="it-IT" smtClean="0"/>
              <a:pPr/>
              <a:t>19/06/2026</a:t>
            </a:fld>
            <a:endParaRPr lang="it-IT" dirty="0"/>
          </a:p>
        </p:txBody>
      </p:sp>
      <p:sp>
        <p:nvSpPr>
          <p:cNvPr id="5" name="Segnaposto numero diapositiva 4">
            <a:extLst>
              <a:ext uri="{FF2B5EF4-FFF2-40B4-BE49-F238E27FC236}">
                <a16:creationId xmlns:a16="http://schemas.microsoft.com/office/drawing/2014/main" id="{010FC59B-3D31-E457-AE6C-0DD58CB1EC3E}"/>
              </a:ext>
            </a:extLst>
          </p:cNvPr>
          <p:cNvSpPr>
            <a:spLocks noGrp="1"/>
          </p:cNvSpPr>
          <p:nvPr>
            <p:ph type="sldNum" sz="quarter" idx="12"/>
          </p:nvPr>
        </p:nvSpPr>
        <p:spPr/>
        <p:txBody>
          <a:bodyPr/>
          <a:lstStyle/>
          <a:p>
            <a:fld id="{03E89E2B-7837-6B45-9BB2-CC8B24B0904A}" type="slidenum">
              <a:rPr lang="it-IT" smtClean="0"/>
              <a:pPr/>
              <a:t>8</a:t>
            </a:fld>
            <a:endParaRPr lang="it-IT" dirty="0"/>
          </a:p>
        </p:txBody>
      </p:sp>
      <p:sp>
        <p:nvSpPr>
          <p:cNvPr id="9" name="Rettangolo 8">
            <a:extLst>
              <a:ext uri="{FF2B5EF4-FFF2-40B4-BE49-F238E27FC236}">
                <a16:creationId xmlns:a16="http://schemas.microsoft.com/office/drawing/2014/main" id="{13EB791D-8BA0-0427-72DC-30CE9B32795A}"/>
              </a:ext>
            </a:extLst>
          </p:cNvPr>
          <p:cNvSpPr/>
          <p:nvPr/>
        </p:nvSpPr>
        <p:spPr>
          <a:xfrm>
            <a:off x="0" y="18844"/>
            <a:ext cx="12228786" cy="567559"/>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400"/>
          </a:p>
        </p:txBody>
      </p:sp>
      <p:grpSp>
        <p:nvGrpSpPr>
          <p:cNvPr id="34" name="Gruppo 33">
            <a:extLst>
              <a:ext uri="{FF2B5EF4-FFF2-40B4-BE49-F238E27FC236}">
                <a16:creationId xmlns:a16="http://schemas.microsoft.com/office/drawing/2014/main" id="{7F486171-DD7E-C7BD-DE88-77E43A51CDE6}"/>
              </a:ext>
            </a:extLst>
          </p:cNvPr>
          <p:cNvGrpSpPr/>
          <p:nvPr/>
        </p:nvGrpSpPr>
        <p:grpSpPr>
          <a:xfrm>
            <a:off x="584929" y="1041364"/>
            <a:ext cx="7040673" cy="4552496"/>
            <a:chOff x="997223" y="1148763"/>
            <a:chExt cx="6653050" cy="4255071"/>
          </a:xfrm>
        </p:grpSpPr>
        <p:pic>
          <p:nvPicPr>
            <p:cNvPr id="14" name="Immagine 13">
              <a:extLst>
                <a:ext uri="{FF2B5EF4-FFF2-40B4-BE49-F238E27FC236}">
                  <a16:creationId xmlns:a16="http://schemas.microsoft.com/office/drawing/2014/main" id="{D45B068F-8372-7901-A27E-29F349F5693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rcRect l="29490" t="43631" r="33332" b="11116"/>
            <a:stretch>
              <a:fillRect/>
            </a:stretch>
          </p:blipFill>
          <p:spPr>
            <a:xfrm>
              <a:off x="997225" y="1152399"/>
              <a:ext cx="6653048" cy="4251435"/>
            </a:xfrm>
            <a:prstGeom prst="rect">
              <a:avLst/>
            </a:prstGeom>
            <a:ln>
              <a:solidFill>
                <a:schemeClr val="tx1"/>
              </a:solidFill>
            </a:ln>
            <a:effectLst>
              <a:outerShdw blurRad="292100" dist="139700" dir="2700000" algn="tl" rotWithShape="0">
                <a:srgbClr val="333333">
                  <a:alpha val="65000"/>
                </a:srgbClr>
              </a:outerShdw>
            </a:effectLst>
          </p:spPr>
        </p:pic>
        <p:sp>
          <p:nvSpPr>
            <p:cNvPr id="6" name="CasellaDiTesto 5">
              <a:extLst>
                <a:ext uri="{FF2B5EF4-FFF2-40B4-BE49-F238E27FC236}">
                  <a16:creationId xmlns:a16="http://schemas.microsoft.com/office/drawing/2014/main" id="{C613E6AF-2FCF-B3DB-5EFB-DB0F5B6BBE22}"/>
                </a:ext>
              </a:extLst>
            </p:cNvPr>
            <p:cNvSpPr txBox="1"/>
            <p:nvPr/>
          </p:nvSpPr>
          <p:spPr>
            <a:xfrm>
              <a:off x="997224" y="1148763"/>
              <a:ext cx="6653047" cy="438497"/>
            </a:xfrm>
            <a:prstGeom prst="rect">
              <a:avLst/>
            </a:prstGeom>
            <a:solidFill>
              <a:srgbClr val="379978"/>
            </a:solidFill>
          </p:spPr>
          <p:txBody>
            <a:bodyPr wrap="square" anchor="ctr">
              <a:noAutofit/>
            </a:bodyPr>
            <a:lstStyle/>
            <a:p>
              <a:pPr algn="ctr"/>
              <a:r>
                <a:rPr lang="it-IT" sz="2000" b="1" dirty="0">
                  <a:solidFill>
                    <a:schemeClr val="bg1"/>
                  </a:solidFill>
                  <a:effectLst>
                    <a:outerShdw blurRad="38100" dist="38100" dir="2700000" algn="tl">
                      <a:srgbClr val="000000">
                        <a:alpha val="43137"/>
                      </a:srgbClr>
                    </a:outerShdw>
                  </a:effectLst>
                </a:rPr>
                <a:t>Le curve di apprendimento di Ebbinghaus</a:t>
              </a:r>
            </a:p>
          </p:txBody>
        </p:sp>
        <p:sp>
          <p:nvSpPr>
            <p:cNvPr id="17" name="CasellaDiTesto 16">
              <a:extLst>
                <a:ext uri="{FF2B5EF4-FFF2-40B4-BE49-F238E27FC236}">
                  <a16:creationId xmlns:a16="http://schemas.microsoft.com/office/drawing/2014/main" id="{F747DFB1-913A-DAF0-1E4C-2E61625686EC}"/>
                </a:ext>
              </a:extLst>
            </p:cNvPr>
            <p:cNvSpPr txBox="1"/>
            <p:nvPr/>
          </p:nvSpPr>
          <p:spPr>
            <a:xfrm>
              <a:off x="997223" y="1579030"/>
              <a:ext cx="6653050" cy="510535"/>
            </a:xfrm>
            <a:prstGeom prst="rect">
              <a:avLst/>
            </a:prstGeom>
            <a:solidFill>
              <a:schemeClr val="bg1"/>
            </a:solidFill>
          </p:spPr>
          <p:txBody>
            <a:bodyPr wrap="square" rtlCol="0">
              <a:noAutofit/>
            </a:bodyPr>
            <a:lstStyle/>
            <a:p>
              <a:pPr algn="ctr">
                <a:lnSpc>
                  <a:spcPts val="1300"/>
                </a:lnSpc>
              </a:pPr>
              <a:r>
                <a:rPr lang="it-IT" sz="1100" dirty="0"/>
                <a:t>Gli stessi dati possono essere interpretati in due modi: ciò che è stato dimenticato e ciò che è ancora conservato</a:t>
              </a:r>
            </a:p>
          </p:txBody>
        </p:sp>
        <p:sp>
          <p:nvSpPr>
            <p:cNvPr id="15" name="Ovale 14">
              <a:extLst>
                <a:ext uri="{FF2B5EF4-FFF2-40B4-BE49-F238E27FC236}">
                  <a16:creationId xmlns:a16="http://schemas.microsoft.com/office/drawing/2014/main" id="{E1CEF1E5-E4F3-229C-9CB2-DE84FA6D5BD7}"/>
                </a:ext>
              </a:extLst>
            </p:cNvPr>
            <p:cNvSpPr/>
            <p:nvPr/>
          </p:nvSpPr>
          <p:spPr>
            <a:xfrm>
              <a:off x="2235874" y="1972295"/>
              <a:ext cx="136634" cy="13680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a:extLst>
                <a:ext uri="{FF2B5EF4-FFF2-40B4-BE49-F238E27FC236}">
                  <a16:creationId xmlns:a16="http://schemas.microsoft.com/office/drawing/2014/main" id="{B75B1D1D-3EA2-D1BD-BF0D-8F601812A54F}"/>
                </a:ext>
              </a:extLst>
            </p:cNvPr>
            <p:cNvSpPr/>
            <p:nvPr/>
          </p:nvSpPr>
          <p:spPr>
            <a:xfrm>
              <a:off x="4540917" y="1952765"/>
              <a:ext cx="136634" cy="136800"/>
            </a:xfrm>
            <a:prstGeom prst="ellipse">
              <a:avLst/>
            </a:prstGeom>
            <a:solidFill>
              <a:srgbClr val="37997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a:extLst>
                <a:ext uri="{FF2B5EF4-FFF2-40B4-BE49-F238E27FC236}">
                  <a16:creationId xmlns:a16="http://schemas.microsoft.com/office/drawing/2014/main" id="{572DD907-E141-A93C-E9B1-24E3EF01D7D9}"/>
                </a:ext>
              </a:extLst>
            </p:cNvPr>
            <p:cNvSpPr txBox="1"/>
            <p:nvPr/>
          </p:nvSpPr>
          <p:spPr>
            <a:xfrm>
              <a:off x="2408442" y="1904498"/>
              <a:ext cx="1853506" cy="221335"/>
            </a:xfrm>
            <a:prstGeom prst="rect">
              <a:avLst/>
            </a:prstGeom>
            <a:solidFill>
              <a:srgbClr val="F8F9FA"/>
            </a:solidFill>
          </p:spPr>
          <p:txBody>
            <a:bodyPr wrap="square" rtlCol="0">
              <a:noAutofit/>
            </a:bodyPr>
            <a:lstStyle/>
            <a:p>
              <a:pPr algn="ctr">
                <a:lnSpc>
                  <a:spcPts val="1300"/>
                </a:lnSpc>
              </a:pPr>
              <a:r>
                <a:rPr lang="it-IT" sz="1100" dirty="0"/>
                <a:t>ciò che è stato dimenticato</a:t>
              </a:r>
            </a:p>
          </p:txBody>
        </p:sp>
        <p:sp>
          <p:nvSpPr>
            <p:cNvPr id="19" name="CasellaDiTesto 18">
              <a:extLst>
                <a:ext uri="{FF2B5EF4-FFF2-40B4-BE49-F238E27FC236}">
                  <a16:creationId xmlns:a16="http://schemas.microsoft.com/office/drawing/2014/main" id="{323A23E6-07F1-B0A6-64A3-386BB6871695}"/>
                </a:ext>
              </a:extLst>
            </p:cNvPr>
            <p:cNvSpPr txBox="1"/>
            <p:nvPr/>
          </p:nvSpPr>
          <p:spPr>
            <a:xfrm>
              <a:off x="4730751" y="1904498"/>
              <a:ext cx="2251937" cy="204597"/>
            </a:xfrm>
            <a:prstGeom prst="rect">
              <a:avLst/>
            </a:prstGeom>
            <a:solidFill>
              <a:srgbClr val="F8F9FA"/>
            </a:solidFill>
          </p:spPr>
          <p:txBody>
            <a:bodyPr wrap="square" rtlCol="0">
              <a:noAutofit/>
            </a:bodyPr>
            <a:lstStyle/>
            <a:p>
              <a:pPr algn="ctr">
                <a:lnSpc>
                  <a:spcPts val="1300"/>
                </a:lnSpc>
              </a:pPr>
              <a:r>
                <a:rPr lang="it-IT" sz="1100" dirty="0"/>
                <a:t>ciò che è stato ritenuto conservato</a:t>
              </a:r>
            </a:p>
          </p:txBody>
        </p:sp>
        <p:sp>
          <p:nvSpPr>
            <p:cNvPr id="20" name="Rettangolo 19">
              <a:extLst>
                <a:ext uri="{FF2B5EF4-FFF2-40B4-BE49-F238E27FC236}">
                  <a16:creationId xmlns:a16="http://schemas.microsoft.com/office/drawing/2014/main" id="{739D0280-548F-F8A2-48A0-61C2A866F00F}"/>
                </a:ext>
              </a:extLst>
            </p:cNvPr>
            <p:cNvSpPr/>
            <p:nvPr/>
          </p:nvSpPr>
          <p:spPr>
            <a:xfrm>
              <a:off x="1820715" y="2186349"/>
              <a:ext cx="5255172" cy="209155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CasellaDiTesto 21">
              <a:extLst>
                <a:ext uri="{FF2B5EF4-FFF2-40B4-BE49-F238E27FC236}">
                  <a16:creationId xmlns:a16="http://schemas.microsoft.com/office/drawing/2014/main" id="{1416DC57-BBFD-4143-EBE3-DFD9138AFB29}"/>
                </a:ext>
              </a:extLst>
            </p:cNvPr>
            <p:cNvSpPr txBox="1"/>
            <p:nvPr/>
          </p:nvSpPr>
          <p:spPr>
            <a:xfrm rot="16200000">
              <a:off x="202181" y="2904137"/>
              <a:ext cx="2113771" cy="523683"/>
            </a:xfrm>
            <a:prstGeom prst="rect">
              <a:avLst/>
            </a:prstGeom>
            <a:solidFill>
              <a:srgbClr val="F8F9FA"/>
            </a:solidFill>
          </p:spPr>
          <p:txBody>
            <a:bodyPr wrap="square" anchor="ctr">
              <a:noAutofit/>
            </a:bodyPr>
            <a:lstStyle/>
            <a:p>
              <a:r>
                <a:rPr lang="it-IT" sz="1400" dirty="0">
                  <a:solidFill>
                    <a:schemeClr val="tx1">
                      <a:lumMod val="85000"/>
                      <a:lumOff val="15000"/>
                    </a:schemeClr>
                  </a:solidFill>
                </a:rPr>
                <a:t>percentuale di materiale</a:t>
              </a:r>
            </a:p>
          </p:txBody>
        </p:sp>
        <p:sp>
          <p:nvSpPr>
            <p:cNvPr id="23" name="CasellaDiTesto 22">
              <a:extLst>
                <a:ext uri="{FF2B5EF4-FFF2-40B4-BE49-F238E27FC236}">
                  <a16:creationId xmlns:a16="http://schemas.microsoft.com/office/drawing/2014/main" id="{2BE84FB7-C59B-D03B-8BAE-CC7CAB9230D1}"/>
                </a:ext>
              </a:extLst>
            </p:cNvPr>
            <p:cNvSpPr txBox="1"/>
            <p:nvPr/>
          </p:nvSpPr>
          <p:spPr>
            <a:xfrm>
              <a:off x="2875813" y="4646543"/>
              <a:ext cx="3227867" cy="287669"/>
            </a:xfrm>
            <a:prstGeom prst="rect">
              <a:avLst/>
            </a:prstGeom>
            <a:solidFill>
              <a:srgbClr val="F8F9FA"/>
            </a:solidFill>
          </p:spPr>
          <p:txBody>
            <a:bodyPr wrap="square">
              <a:spAutoFit/>
            </a:bodyPr>
            <a:lstStyle/>
            <a:p>
              <a:pPr algn="ctr"/>
              <a:r>
                <a:rPr lang="it-IT" sz="1400" dirty="0">
                  <a:solidFill>
                    <a:schemeClr val="tx1">
                      <a:lumMod val="85000"/>
                      <a:lumOff val="15000"/>
                    </a:schemeClr>
                  </a:solidFill>
                </a:rPr>
                <a:t>Tempo trascorso dall'apprendimento</a:t>
              </a:r>
            </a:p>
          </p:txBody>
        </p:sp>
        <p:sp>
          <p:nvSpPr>
            <p:cNvPr id="7" name="CasellaDiTesto 6">
              <a:extLst>
                <a:ext uri="{FF2B5EF4-FFF2-40B4-BE49-F238E27FC236}">
                  <a16:creationId xmlns:a16="http://schemas.microsoft.com/office/drawing/2014/main" id="{4C850140-E190-C9AE-7299-9C60DDAAE636}"/>
                </a:ext>
              </a:extLst>
            </p:cNvPr>
            <p:cNvSpPr txBox="1"/>
            <p:nvPr/>
          </p:nvSpPr>
          <p:spPr>
            <a:xfrm>
              <a:off x="1676955" y="4373781"/>
              <a:ext cx="1117838" cy="221335"/>
            </a:xfrm>
            <a:prstGeom prst="rect">
              <a:avLst/>
            </a:prstGeom>
            <a:solidFill>
              <a:srgbClr val="F8FBFC"/>
            </a:solidFill>
          </p:spPr>
          <p:txBody>
            <a:bodyPr wrap="square" rtlCol="0">
              <a:noAutofit/>
            </a:bodyPr>
            <a:lstStyle/>
            <a:p>
              <a:pPr algn="ctr">
                <a:lnSpc>
                  <a:spcPts val="1300"/>
                </a:lnSpc>
              </a:pPr>
              <a:r>
                <a:rPr lang="it-IT" sz="1100" dirty="0"/>
                <a:t>20 min</a:t>
              </a:r>
            </a:p>
          </p:txBody>
        </p:sp>
        <p:sp>
          <p:nvSpPr>
            <p:cNvPr id="8" name="CasellaDiTesto 7">
              <a:extLst>
                <a:ext uri="{FF2B5EF4-FFF2-40B4-BE49-F238E27FC236}">
                  <a16:creationId xmlns:a16="http://schemas.microsoft.com/office/drawing/2014/main" id="{4D2724BD-9647-1075-D4C3-77E3CC858E0E}"/>
                </a:ext>
              </a:extLst>
            </p:cNvPr>
            <p:cNvSpPr txBox="1"/>
            <p:nvPr/>
          </p:nvSpPr>
          <p:spPr>
            <a:xfrm>
              <a:off x="3211987" y="4374674"/>
              <a:ext cx="1117838" cy="221335"/>
            </a:xfrm>
            <a:prstGeom prst="rect">
              <a:avLst/>
            </a:prstGeom>
            <a:solidFill>
              <a:srgbClr val="F8FBFC"/>
            </a:solidFill>
          </p:spPr>
          <p:txBody>
            <a:bodyPr wrap="square" rtlCol="0">
              <a:noAutofit/>
            </a:bodyPr>
            <a:lstStyle/>
            <a:p>
              <a:pPr algn="ctr">
                <a:lnSpc>
                  <a:spcPts val="1300"/>
                </a:lnSpc>
              </a:pPr>
              <a:r>
                <a:rPr lang="it-IT" sz="1100" dirty="0"/>
                <a:t>1 ora</a:t>
              </a:r>
            </a:p>
          </p:txBody>
        </p:sp>
        <p:sp>
          <p:nvSpPr>
            <p:cNvPr id="10" name="CasellaDiTesto 9">
              <a:extLst>
                <a:ext uri="{FF2B5EF4-FFF2-40B4-BE49-F238E27FC236}">
                  <a16:creationId xmlns:a16="http://schemas.microsoft.com/office/drawing/2014/main" id="{BB8F0997-42E2-A877-14F6-1D3E88EEE798}"/>
                </a:ext>
              </a:extLst>
            </p:cNvPr>
            <p:cNvSpPr txBox="1"/>
            <p:nvPr/>
          </p:nvSpPr>
          <p:spPr>
            <a:xfrm>
              <a:off x="4730752" y="4373781"/>
              <a:ext cx="1117838" cy="221335"/>
            </a:xfrm>
            <a:prstGeom prst="rect">
              <a:avLst/>
            </a:prstGeom>
            <a:solidFill>
              <a:srgbClr val="F8FBFC"/>
            </a:solidFill>
          </p:spPr>
          <p:txBody>
            <a:bodyPr wrap="square" rtlCol="0">
              <a:noAutofit/>
            </a:bodyPr>
            <a:lstStyle/>
            <a:p>
              <a:pPr algn="ctr">
                <a:lnSpc>
                  <a:spcPts val="1300"/>
                </a:lnSpc>
              </a:pPr>
              <a:r>
                <a:rPr lang="it-IT" sz="1100" dirty="0"/>
                <a:t>1 giorno</a:t>
              </a:r>
            </a:p>
          </p:txBody>
        </p:sp>
        <p:sp>
          <p:nvSpPr>
            <p:cNvPr id="13" name="CasellaDiTesto 12">
              <a:extLst>
                <a:ext uri="{FF2B5EF4-FFF2-40B4-BE49-F238E27FC236}">
                  <a16:creationId xmlns:a16="http://schemas.microsoft.com/office/drawing/2014/main" id="{17ABE97E-A3E1-C9FF-985A-4A0C1FF9688D}"/>
                </a:ext>
              </a:extLst>
            </p:cNvPr>
            <p:cNvSpPr txBox="1"/>
            <p:nvPr/>
          </p:nvSpPr>
          <p:spPr>
            <a:xfrm>
              <a:off x="6207918" y="4373781"/>
              <a:ext cx="1117838" cy="221335"/>
            </a:xfrm>
            <a:prstGeom prst="rect">
              <a:avLst/>
            </a:prstGeom>
            <a:solidFill>
              <a:srgbClr val="F8FBFC"/>
            </a:solidFill>
          </p:spPr>
          <p:txBody>
            <a:bodyPr wrap="square" rtlCol="0">
              <a:noAutofit/>
            </a:bodyPr>
            <a:lstStyle/>
            <a:p>
              <a:pPr algn="ctr">
                <a:lnSpc>
                  <a:spcPts val="1300"/>
                </a:lnSpc>
              </a:pPr>
              <a:r>
                <a:rPr lang="it-IT" sz="1100" dirty="0"/>
                <a:t>31 giorni</a:t>
              </a:r>
            </a:p>
          </p:txBody>
        </p:sp>
        <p:cxnSp>
          <p:nvCxnSpPr>
            <p:cNvPr id="26" name="Connettore diritto 25">
              <a:extLst>
                <a:ext uri="{FF2B5EF4-FFF2-40B4-BE49-F238E27FC236}">
                  <a16:creationId xmlns:a16="http://schemas.microsoft.com/office/drawing/2014/main" id="{4DFFD309-C13C-E92E-6928-9EE4D5C75261}"/>
                </a:ext>
              </a:extLst>
            </p:cNvPr>
            <p:cNvCxnSpPr>
              <a:cxnSpLocks/>
            </p:cNvCxnSpPr>
            <p:nvPr/>
          </p:nvCxnSpPr>
          <p:spPr>
            <a:xfrm>
              <a:off x="2235874" y="2186349"/>
              <a:ext cx="0" cy="2091559"/>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29279F9C-93B2-6B2E-E0AD-15BD11AD02D6}"/>
                </a:ext>
              </a:extLst>
            </p:cNvPr>
            <p:cNvCxnSpPr>
              <a:cxnSpLocks/>
            </p:cNvCxnSpPr>
            <p:nvPr/>
          </p:nvCxnSpPr>
          <p:spPr>
            <a:xfrm>
              <a:off x="3759873" y="2186349"/>
              <a:ext cx="0" cy="2091559"/>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0" name="Connettore diritto 29">
              <a:extLst>
                <a:ext uri="{FF2B5EF4-FFF2-40B4-BE49-F238E27FC236}">
                  <a16:creationId xmlns:a16="http://schemas.microsoft.com/office/drawing/2014/main" id="{CB9EA999-E62F-3C0F-D5E0-E4F01B5B10FF}"/>
                </a:ext>
              </a:extLst>
            </p:cNvPr>
            <p:cNvCxnSpPr>
              <a:cxnSpLocks/>
            </p:cNvCxnSpPr>
            <p:nvPr/>
          </p:nvCxnSpPr>
          <p:spPr>
            <a:xfrm>
              <a:off x="5273045" y="2186349"/>
              <a:ext cx="0" cy="2091559"/>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id="{F47FFCE9-717A-1F79-FAC6-23B74960B821}"/>
                </a:ext>
              </a:extLst>
            </p:cNvPr>
            <p:cNvCxnSpPr>
              <a:cxnSpLocks/>
            </p:cNvCxnSpPr>
            <p:nvPr/>
          </p:nvCxnSpPr>
          <p:spPr>
            <a:xfrm>
              <a:off x="6786217" y="2186349"/>
              <a:ext cx="0" cy="2091559"/>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grpSp>
        <p:nvGrpSpPr>
          <p:cNvPr id="36" name="Gruppo 35">
            <a:extLst>
              <a:ext uri="{FF2B5EF4-FFF2-40B4-BE49-F238E27FC236}">
                <a16:creationId xmlns:a16="http://schemas.microsoft.com/office/drawing/2014/main" id="{2ABBAA6F-9965-856A-3568-3746CEE61C96}"/>
              </a:ext>
            </a:extLst>
          </p:cNvPr>
          <p:cNvGrpSpPr/>
          <p:nvPr/>
        </p:nvGrpSpPr>
        <p:grpSpPr>
          <a:xfrm>
            <a:off x="7811478" y="3429000"/>
            <a:ext cx="3980836" cy="2265729"/>
            <a:chOff x="7906518" y="2560320"/>
            <a:chExt cx="3980836" cy="2086223"/>
          </a:xfrm>
        </p:grpSpPr>
        <p:grpSp>
          <p:nvGrpSpPr>
            <p:cNvPr id="35" name="Gruppo 34">
              <a:extLst>
                <a:ext uri="{FF2B5EF4-FFF2-40B4-BE49-F238E27FC236}">
                  <a16:creationId xmlns:a16="http://schemas.microsoft.com/office/drawing/2014/main" id="{91E45EFB-B53D-9E5C-C66D-F696F18C00CF}"/>
                </a:ext>
              </a:extLst>
            </p:cNvPr>
            <p:cNvGrpSpPr/>
            <p:nvPr/>
          </p:nvGrpSpPr>
          <p:grpSpPr>
            <a:xfrm>
              <a:off x="8031635" y="2832210"/>
              <a:ext cx="3855719" cy="1424286"/>
              <a:chOff x="8062293" y="2767006"/>
              <a:chExt cx="3855719" cy="1424286"/>
            </a:xfrm>
          </p:grpSpPr>
          <p:sp>
            <p:nvSpPr>
              <p:cNvPr id="29" name="CasellaDiTesto 28">
                <a:extLst>
                  <a:ext uri="{FF2B5EF4-FFF2-40B4-BE49-F238E27FC236}">
                    <a16:creationId xmlns:a16="http://schemas.microsoft.com/office/drawing/2014/main" id="{7957FE6F-ED1C-25FA-9CA3-07611273C070}"/>
                  </a:ext>
                </a:extLst>
              </p:cNvPr>
              <p:cNvSpPr txBox="1"/>
              <p:nvPr/>
            </p:nvSpPr>
            <p:spPr>
              <a:xfrm>
                <a:off x="8062293" y="3183336"/>
                <a:ext cx="3855719" cy="1007956"/>
              </a:xfrm>
              <a:prstGeom prst="rect">
                <a:avLst/>
              </a:prstGeom>
              <a:solidFill>
                <a:srgbClr val="FFFFFF"/>
              </a:solidFill>
              <a:ln>
                <a:noFill/>
              </a:ln>
            </p:spPr>
            <p:txBody>
              <a:bodyPr wrap="square" anchor="ctr">
                <a:noAutofit/>
              </a:bodyPr>
              <a:lstStyle/>
              <a:p>
                <a:pPr fontAlgn="t">
                  <a:lnSpc>
                    <a:spcPts val="1500"/>
                  </a:lnSpc>
                  <a:buNone/>
                </a:pPr>
                <a:r>
                  <a:rPr lang="it-IT" sz="1400" dirty="0"/>
                  <a:t>R = ritenzione (percentuale di materiale ricordato)</a:t>
                </a:r>
                <a:br>
                  <a:rPr lang="it-IT" sz="1400" dirty="0"/>
                </a:br>
                <a:r>
                  <a:rPr lang="it-IT" sz="1400" dirty="0"/>
                  <a:t>t = tempo trascorso dall’apprendimento</a:t>
                </a:r>
              </a:p>
              <a:p>
                <a:pPr fontAlgn="t">
                  <a:lnSpc>
                    <a:spcPts val="1500"/>
                  </a:lnSpc>
                  <a:buNone/>
                </a:pPr>
                <a:r>
                  <a:rPr lang="it-IT" sz="1400" dirty="0"/>
                  <a:t>S = forza relativa della memoria (stabilità)</a:t>
                </a:r>
              </a:p>
              <a:p>
                <a:pPr fontAlgn="t">
                  <a:lnSpc>
                    <a:spcPts val="1500"/>
                  </a:lnSpc>
                  <a:buNone/>
                </a:pPr>
                <a:r>
                  <a:rPr lang="it-IT" sz="1400" dirty="0"/>
                  <a:t>e = numero di Eulero (~ 2,718)</a:t>
                </a:r>
              </a:p>
            </p:txBody>
          </p:sp>
          <mc:AlternateContent xmlns:mc="http://schemas.openxmlformats.org/markup-compatibility/2006" xmlns:a14="http://schemas.microsoft.com/office/drawing/2010/main">
            <mc:Choice Requires="a14">
              <p:sp>
                <p:nvSpPr>
                  <p:cNvPr id="2" name="CasellaDiTesto 1">
                    <a:extLst>
                      <a:ext uri="{FF2B5EF4-FFF2-40B4-BE49-F238E27FC236}">
                        <a16:creationId xmlns:a16="http://schemas.microsoft.com/office/drawing/2014/main" id="{10F9C2B8-E5CD-BB13-FDE7-B6DF6F8193F6}"/>
                      </a:ext>
                    </a:extLst>
                  </p:cNvPr>
                  <p:cNvSpPr txBox="1"/>
                  <p:nvPr/>
                </p:nvSpPr>
                <p:spPr>
                  <a:xfrm>
                    <a:off x="8744605" y="2767006"/>
                    <a:ext cx="2238705" cy="286025"/>
                  </a:xfrm>
                  <a:prstGeom prst="rect">
                    <a:avLst/>
                  </a:prstGeom>
                  <a:solidFill>
                    <a:schemeClr val="bg1"/>
                  </a:solidFill>
                  <a:ln>
                    <a:noFill/>
                  </a:ln>
                </p:spPr>
                <p:txBody>
                  <a:bodyPr wrap="square" anchor="ctr">
                    <a:noAutofit/>
                  </a:bodyPr>
                  <a:lstStyle/>
                  <a:p>
                    <a:pPr fontAlgn="t">
                      <a:lnSpc>
                        <a:spcPts val="1500"/>
                      </a:lnSpc>
                      <a:buNone/>
                    </a:pPr>
                    <a14:m>
                      <m:oMathPara xmlns:m="http://schemas.openxmlformats.org/officeDocument/2006/math">
                        <m:oMathParaPr>
                          <m:jc m:val="centerGroup"/>
                        </m:oMathParaPr>
                        <m:oMath xmlns:m="http://schemas.openxmlformats.org/officeDocument/2006/math">
                          <m:r>
                            <a:rPr lang="it-IT" sz="2800" b="1" i="1" smtClean="0">
                              <a:solidFill>
                                <a:schemeClr val="tx1"/>
                              </a:solidFill>
                              <a:latin typeface="Cambria Math" panose="02040503050406030204" pitchFamily="18" charset="0"/>
                            </a:rPr>
                            <m:t>𝑹</m:t>
                          </m:r>
                          <m:r>
                            <a:rPr lang="it-IT" sz="2800" b="1" i="1" smtClean="0">
                              <a:solidFill>
                                <a:schemeClr val="tx1"/>
                              </a:solidFill>
                              <a:latin typeface="Cambria Math" panose="02040503050406030204" pitchFamily="18" charset="0"/>
                            </a:rPr>
                            <m:t>=</m:t>
                          </m:r>
                          <m:sSup>
                            <m:sSupPr>
                              <m:ctrlPr>
                                <a:rPr lang="it-IT" sz="2800" b="1" i="1" smtClean="0">
                                  <a:solidFill>
                                    <a:schemeClr val="tx1"/>
                                  </a:solidFill>
                                  <a:latin typeface="Cambria Math" panose="02040503050406030204" pitchFamily="18" charset="0"/>
                                </a:rPr>
                              </m:ctrlPr>
                            </m:sSupPr>
                            <m:e>
                              <m:r>
                                <a:rPr lang="it-IT" sz="2800" b="1" i="1" smtClean="0">
                                  <a:solidFill>
                                    <a:schemeClr val="tx1"/>
                                  </a:solidFill>
                                  <a:latin typeface="Cambria Math" panose="02040503050406030204" pitchFamily="18" charset="0"/>
                                </a:rPr>
                                <m:t>𝒆</m:t>
                              </m:r>
                            </m:e>
                            <m:sup>
                              <m:d>
                                <m:dPr>
                                  <m:ctrlPr>
                                    <a:rPr lang="it-IT" sz="2800" b="1" i="1" smtClean="0">
                                      <a:solidFill>
                                        <a:schemeClr val="tx1"/>
                                      </a:solidFill>
                                      <a:latin typeface="Cambria Math" panose="02040503050406030204" pitchFamily="18" charset="0"/>
                                    </a:rPr>
                                  </m:ctrlPr>
                                </m:dPr>
                                <m:e>
                                  <m:r>
                                    <a:rPr lang="it-IT" sz="2800" b="1" i="1">
                                      <a:solidFill>
                                        <a:schemeClr val="tx1"/>
                                      </a:solidFill>
                                      <a:latin typeface="Cambria Math" panose="02040503050406030204" pitchFamily="18" charset="0"/>
                                    </a:rPr>
                                    <m:t>−</m:t>
                                  </m:r>
                                  <m:f>
                                    <m:fPr>
                                      <m:type m:val="lin"/>
                                      <m:ctrlPr>
                                        <a:rPr lang="it-IT" sz="2800" b="1" i="1">
                                          <a:solidFill>
                                            <a:schemeClr val="tx1"/>
                                          </a:solidFill>
                                          <a:latin typeface="Cambria Math" panose="02040503050406030204" pitchFamily="18" charset="0"/>
                                        </a:rPr>
                                      </m:ctrlPr>
                                    </m:fPr>
                                    <m:num>
                                      <m:r>
                                        <a:rPr lang="it-IT" sz="2800" b="1" i="1">
                                          <a:solidFill>
                                            <a:schemeClr val="tx1"/>
                                          </a:solidFill>
                                          <a:latin typeface="Cambria Math" panose="02040503050406030204" pitchFamily="18" charset="0"/>
                                        </a:rPr>
                                        <m:t>𝒕</m:t>
                                      </m:r>
                                    </m:num>
                                    <m:den>
                                      <m:r>
                                        <a:rPr lang="it-IT" sz="2800" b="1" i="1">
                                          <a:solidFill>
                                            <a:schemeClr val="tx1"/>
                                          </a:solidFill>
                                          <a:latin typeface="Cambria Math" panose="02040503050406030204" pitchFamily="18" charset="0"/>
                                        </a:rPr>
                                        <m:t>𝑺</m:t>
                                      </m:r>
                                    </m:den>
                                  </m:f>
                                </m:e>
                              </m:d>
                            </m:sup>
                          </m:sSup>
                        </m:oMath>
                      </m:oMathPara>
                    </a14:m>
                    <a:endParaRPr lang="it-IT" sz="2800" b="1" dirty="0">
                      <a:solidFill>
                        <a:schemeClr val="tx1"/>
                      </a:solidFill>
                    </a:endParaRPr>
                  </a:p>
                </p:txBody>
              </p:sp>
            </mc:Choice>
            <mc:Fallback xmlns="">
              <p:sp>
                <p:nvSpPr>
                  <p:cNvPr id="2" name="CasellaDiTesto 1">
                    <a:extLst>
                      <a:ext uri="{FF2B5EF4-FFF2-40B4-BE49-F238E27FC236}">
                        <a16:creationId xmlns:a16="http://schemas.microsoft.com/office/drawing/2014/main" id="{10F9C2B8-E5CD-BB13-FDE7-B6DF6F8193F6}"/>
                      </a:ext>
                    </a:extLst>
                  </p:cNvPr>
                  <p:cNvSpPr txBox="1">
                    <a:spLocks noRot="1" noChangeAspect="1" noMove="1" noResize="1" noEditPoints="1" noAdjustHandles="1" noChangeArrowheads="1" noChangeShapeType="1" noTextEdit="1"/>
                  </p:cNvSpPr>
                  <p:nvPr/>
                </p:nvSpPr>
                <p:spPr>
                  <a:xfrm>
                    <a:off x="8744605" y="2767006"/>
                    <a:ext cx="2238705" cy="286025"/>
                  </a:xfrm>
                  <a:prstGeom prst="rect">
                    <a:avLst/>
                  </a:prstGeom>
                  <a:blipFill>
                    <a:blip r:embed="rId4"/>
                    <a:stretch>
                      <a:fillRect t="-215686" r="-12807" b="-207843"/>
                    </a:stretch>
                  </a:blipFill>
                  <a:ln>
                    <a:noFill/>
                  </a:ln>
                </p:spPr>
                <p:txBody>
                  <a:bodyPr/>
                  <a:lstStyle/>
                  <a:p>
                    <a:r>
                      <a:rPr lang="it-IT">
                        <a:noFill/>
                      </a:rPr>
                      <a:t> </a:t>
                    </a:r>
                  </a:p>
                </p:txBody>
              </p:sp>
            </mc:Fallback>
          </mc:AlternateContent>
        </p:grpSp>
        <p:sp>
          <p:nvSpPr>
            <p:cNvPr id="32" name="Rettangolo 31">
              <a:extLst>
                <a:ext uri="{FF2B5EF4-FFF2-40B4-BE49-F238E27FC236}">
                  <a16:creationId xmlns:a16="http://schemas.microsoft.com/office/drawing/2014/main" id="{65D4F23F-2A8A-3466-4D0B-0774E1306982}"/>
                </a:ext>
              </a:extLst>
            </p:cNvPr>
            <p:cNvSpPr/>
            <p:nvPr/>
          </p:nvSpPr>
          <p:spPr>
            <a:xfrm>
              <a:off x="7906518" y="2560320"/>
              <a:ext cx="3855719" cy="2086223"/>
            </a:xfrm>
            <a:prstGeom prst="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grpSp>
      <p:sp>
        <p:nvSpPr>
          <p:cNvPr id="33" name="Titolo 14">
            <a:extLst>
              <a:ext uri="{FF2B5EF4-FFF2-40B4-BE49-F238E27FC236}">
                <a16:creationId xmlns:a16="http://schemas.microsoft.com/office/drawing/2014/main" id="{63BB49C1-7AB3-4FBB-01D5-C6B4FDC9509F}"/>
              </a:ext>
            </a:extLst>
          </p:cNvPr>
          <p:cNvSpPr txBox="1">
            <a:spLocks/>
          </p:cNvSpPr>
          <p:nvPr/>
        </p:nvSpPr>
        <p:spPr>
          <a:xfrm>
            <a:off x="279432" y="168485"/>
            <a:ext cx="7561285" cy="2492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000" kern="1200" baseline="0">
                <a:solidFill>
                  <a:srgbClr val="002E5D"/>
                </a:solidFill>
                <a:latin typeface="Verdana" charset="0"/>
                <a:ea typeface="Verdana" charset="0"/>
                <a:cs typeface="Verdana" charset="0"/>
              </a:defRPr>
            </a:lvl1pPr>
          </a:lstStyle>
          <a:p>
            <a:pPr>
              <a:spcBef>
                <a:spcPts val="0"/>
              </a:spcBef>
            </a:pPr>
            <a:r>
              <a:rPr lang="it-IT" sz="1800" b="1" dirty="0">
                <a:solidFill>
                  <a:schemeClr val="bg1"/>
                </a:solidFill>
                <a:effectLst>
                  <a:outerShdw blurRad="38100" dist="38100" dir="2700000" algn="tl">
                    <a:srgbClr val="000000">
                      <a:alpha val="43137"/>
                    </a:srgbClr>
                  </a:outerShdw>
                </a:effectLst>
              </a:rPr>
              <a:t>Intervento D-3 (Micro-formazione)</a:t>
            </a:r>
          </a:p>
        </p:txBody>
      </p:sp>
      <p:pic>
        <p:nvPicPr>
          <p:cNvPr id="2050" name="Picture 2" descr="Microlearning Courses: Benefits, Use Cases, and Examples">
            <a:extLst>
              <a:ext uri="{FF2B5EF4-FFF2-40B4-BE49-F238E27FC236}">
                <a16:creationId xmlns:a16="http://schemas.microsoft.com/office/drawing/2014/main" id="{7CA24094-26C9-4F9D-AD0D-20FE4B19FB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2088" y="1041364"/>
            <a:ext cx="3655109" cy="1912841"/>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sp>
        <p:nvSpPr>
          <p:cNvPr id="11" name="Rettangolo 10">
            <a:extLst>
              <a:ext uri="{FF2B5EF4-FFF2-40B4-BE49-F238E27FC236}">
                <a16:creationId xmlns:a16="http://schemas.microsoft.com/office/drawing/2014/main" id="{D6883176-44C6-A680-572A-933B6DE31300}"/>
              </a:ext>
            </a:extLst>
          </p:cNvPr>
          <p:cNvSpPr/>
          <p:nvPr/>
        </p:nvSpPr>
        <p:spPr>
          <a:xfrm>
            <a:off x="7968253" y="3328131"/>
            <a:ext cx="3724357" cy="2265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78869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0EA2C-31BA-3B20-E473-B385E46CBFDC}"/>
            </a:ext>
          </a:extLst>
        </p:cNvPr>
        <p:cNvGrpSpPr/>
        <p:nvPr/>
      </p:nvGrpSpPr>
      <p:grpSpPr>
        <a:xfrm>
          <a:off x="0" y="0"/>
          <a:ext cx="0" cy="0"/>
          <a:chOff x="0" y="0"/>
          <a:chExt cx="0" cy="0"/>
        </a:xfrm>
      </p:grpSpPr>
      <p:sp>
        <p:nvSpPr>
          <p:cNvPr id="4" name="Segnaposto data 3">
            <a:extLst>
              <a:ext uri="{FF2B5EF4-FFF2-40B4-BE49-F238E27FC236}">
                <a16:creationId xmlns:a16="http://schemas.microsoft.com/office/drawing/2014/main" id="{252F2149-2BDB-6830-7CE8-CB93C2238279}"/>
              </a:ext>
            </a:extLst>
          </p:cNvPr>
          <p:cNvSpPr>
            <a:spLocks noGrp="1"/>
          </p:cNvSpPr>
          <p:nvPr>
            <p:ph type="dt" sz="half" idx="10"/>
          </p:nvPr>
        </p:nvSpPr>
        <p:spPr/>
        <p:txBody>
          <a:bodyPr/>
          <a:lstStyle/>
          <a:p>
            <a:fld id="{4CF006FD-0253-AB47-8523-FCF5F5FBADF9}" type="datetime1">
              <a:rPr lang="it-IT" smtClean="0"/>
              <a:pPr/>
              <a:t>19/06/2026</a:t>
            </a:fld>
            <a:endParaRPr lang="it-IT" dirty="0"/>
          </a:p>
        </p:txBody>
      </p:sp>
      <p:sp>
        <p:nvSpPr>
          <p:cNvPr id="5" name="Segnaposto numero diapositiva 4">
            <a:extLst>
              <a:ext uri="{FF2B5EF4-FFF2-40B4-BE49-F238E27FC236}">
                <a16:creationId xmlns:a16="http://schemas.microsoft.com/office/drawing/2014/main" id="{DC67072D-693B-C653-A083-6354A52CE298}"/>
              </a:ext>
            </a:extLst>
          </p:cNvPr>
          <p:cNvSpPr>
            <a:spLocks noGrp="1"/>
          </p:cNvSpPr>
          <p:nvPr>
            <p:ph type="sldNum" sz="quarter" idx="12"/>
          </p:nvPr>
        </p:nvSpPr>
        <p:spPr/>
        <p:txBody>
          <a:bodyPr/>
          <a:lstStyle/>
          <a:p>
            <a:fld id="{03E89E2B-7837-6B45-9BB2-CC8B24B0904A}" type="slidenum">
              <a:rPr lang="it-IT" smtClean="0"/>
              <a:pPr/>
              <a:t>9</a:t>
            </a:fld>
            <a:endParaRPr lang="it-IT" dirty="0"/>
          </a:p>
        </p:txBody>
      </p:sp>
      <p:pic>
        <p:nvPicPr>
          <p:cNvPr id="10" name="Immagine 9">
            <a:extLst>
              <a:ext uri="{FF2B5EF4-FFF2-40B4-BE49-F238E27FC236}">
                <a16:creationId xmlns:a16="http://schemas.microsoft.com/office/drawing/2014/main" id="{F4D90F59-97D2-A6F1-C9C1-1EB1D8DF4B29}"/>
              </a:ext>
            </a:extLst>
          </p:cNvPr>
          <p:cNvPicPr>
            <a:picLocks noChangeAspect="1"/>
          </p:cNvPicPr>
          <p:nvPr/>
        </p:nvPicPr>
        <p:blipFill>
          <a:blip r:embed="rId3"/>
          <a:srcRect t="10728"/>
          <a:stretch>
            <a:fillRect/>
          </a:stretch>
        </p:blipFill>
        <p:spPr>
          <a:xfrm>
            <a:off x="1540447" y="1366467"/>
            <a:ext cx="6736951" cy="3908640"/>
          </a:xfrm>
          <a:prstGeom prst="rect">
            <a:avLst/>
          </a:prstGeom>
          <a:ln>
            <a:solidFill>
              <a:schemeClr val="tx1"/>
            </a:solidFill>
          </a:ln>
        </p:spPr>
      </p:pic>
      <p:sp>
        <p:nvSpPr>
          <p:cNvPr id="2" name="Rettangolo 1">
            <a:extLst>
              <a:ext uri="{FF2B5EF4-FFF2-40B4-BE49-F238E27FC236}">
                <a16:creationId xmlns:a16="http://schemas.microsoft.com/office/drawing/2014/main" id="{A8D20D47-75CC-715B-C5D2-F6C192BE09D0}"/>
              </a:ext>
            </a:extLst>
          </p:cNvPr>
          <p:cNvSpPr/>
          <p:nvPr/>
        </p:nvSpPr>
        <p:spPr>
          <a:xfrm>
            <a:off x="0" y="0"/>
            <a:ext cx="12228786" cy="567559"/>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a:extLst>
              <a:ext uri="{FF2B5EF4-FFF2-40B4-BE49-F238E27FC236}">
                <a16:creationId xmlns:a16="http://schemas.microsoft.com/office/drawing/2014/main" id="{B3F5FD1C-E0E1-0102-87E4-495617DD8F1A}"/>
              </a:ext>
            </a:extLst>
          </p:cNvPr>
          <p:cNvPicPr>
            <a:picLocks noChangeAspect="1"/>
          </p:cNvPicPr>
          <p:nvPr/>
        </p:nvPicPr>
        <p:blipFill>
          <a:blip r:embed="rId4"/>
          <a:srcRect r="9550"/>
          <a:stretch>
            <a:fillRect/>
          </a:stretch>
        </p:blipFill>
        <p:spPr>
          <a:xfrm>
            <a:off x="8917264" y="2770096"/>
            <a:ext cx="2117059" cy="1501398"/>
          </a:xfrm>
          <a:prstGeom prst="rect">
            <a:avLst/>
          </a:prstGeom>
        </p:spPr>
      </p:pic>
      <p:sp>
        <p:nvSpPr>
          <p:cNvPr id="6" name="CasellaDiTesto 5">
            <a:extLst>
              <a:ext uri="{FF2B5EF4-FFF2-40B4-BE49-F238E27FC236}">
                <a16:creationId xmlns:a16="http://schemas.microsoft.com/office/drawing/2014/main" id="{E82C8471-E66F-5EF9-67B0-75400A771B5F}"/>
              </a:ext>
            </a:extLst>
          </p:cNvPr>
          <p:cNvSpPr txBox="1"/>
          <p:nvPr/>
        </p:nvSpPr>
        <p:spPr>
          <a:xfrm rot="16200000">
            <a:off x="962605" y="3059652"/>
            <a:ext cx="2267607" cy="393800"/>
          </a:xfrm>
          <a:prstGeom prst="rect">
            <a:avLst/>
          </a:prstGeom>
          <a:solidFill>
            <a:schemeClr val="bg1"/>
          </a:solidFill>
        </p:spPr>
        <p:txBody>
          <a:bodyPr wrap="square" rtlCol="0">
            <a:noAutofit/>
          </a:bodyPr>
          <a:lstStyle/>
          <a:p>
            <a:pPr algn="ctr"/>
            <a:r>
              <a:rPr lang="it-IT" sz="1400" b="1" dirty="0"/>
              <a:t>Mantenimento</a:t>
            </a:r>
          </a:p>
        </p:txBody>
      </p:sp>
      <p:sp>
        <p:nvSpPr>
          <p:cNvPr id="7" name="CasellaDiTesto 6">
            <a:extLst>
              <a:ext uri="{FF2B5EF4-FFF2-40B4-BE49-F238E27FC236}">
                <a16:creationId xmlns:a16="http://schemas.microsoft.com/office/drawing/2014/main" id="{3B534BAF-D272-575C-545C-B23444DD7719}"/>
              </a:ext>
            </a:extLst>
          </p:cNvPr>
          <p:cNvSpPr txBox="1"/>
          <p:nvPr/>
        </p:nvSpPr>
        <p:spPr>
          <a:xfrm>
            <a:off x="2293309" y="1409528"/>
            <a:ext cx="1393765" cy="393800"/>
          </a:xfrm>
          <a:prstGeom prst="rect">
            <a:avLst/>
          </a:prstGeom>
          <a:solidFill>
            <a:schemeClr val="bg1"/>
          </a:solidFill>
        </p:spPr>
        <p:txBody>
          <a:bodyPr wrap="square" rtlCol="0">
            <a:noAutofit/>
          </a:bodyPr>
          <a:lstStyle/>
          <a:p>
            <a:pPr algn="ctr"/>
            <a:r>
              <a:rPr lang="it-IT" sz="1400" b="1" dirty="0"/>
              <a:t>Appreso la prima volta</a:t>
            </a:r>
          </a:p>
        </p:txBody>
      </p:sp>
      <p:sp>
        <p:nvSpPr>
          <p:cNvPr id="8" name="CasellaDiTesto 7">
            <a:extLst>
              <a:ext uri="{FF2B5EF4-FFF2-40B4-BE49-F238E27FC236}">
                <a16:creationId xmlns:a16="http://schemas.microsoft.com/office/drawing/2014/main" id="{F878EA1A-4D51-097A-F1A1-CF49B6D57004}"/>
              </a:ext>
            </a:extLst>
          </p:cNvPr>
          <p:cNvSpPr txBox="1"/>
          <p:nvPr/>
        </p:nvSpPr>
        <p:spPr>
          <a:xfrm>
            <a:off x="4043281" y="1409528"/>
            <a:ext cx="1393765" cy="393800"/>
          </a:xfrm>
          <a:prstGeom prst="rect">
            <a:avLst/>
          </a:prstGeom>
          <a:solidFill>
            <a:schemeClr val="bg1"/>
          </a:solidFill>
        </p:spPr>
        <p:txBody>
          <a:bodyPr wrap="square" rtlCol="0">
            <a:noAutofit/>
          </a:bodyPr>
          <a:lstStyle/>
          <a:p>
            <a:pPr algn="ctr"/>
            <a:r>
              <a:rPr lang="it-IT" sz="1400" b="1" dirty="0"/>
              <a:t>Appreso nelle volte successive</a:t>
            </a:r>
          </a:p>
        </p:txBody>
      </p:sp>
      <p:sp>
        <p:nvSpPr>
          <p:cNvPr id="11" name="Titolo 14">
            <a:extLst>
              <a:ext uri="{FF2B5EF4-FFF2-40B4-BE49-F238E27FC236}">
                <a16:creationId xmlns:a16="http://schemas.microsoft.com/office/drawing/2014/main" id="{04236F1A-ADBF-C5E5-8541-B8F7493F44A2}"/>
              </a:ext>
            </a:extLst>
          </p:cNvPr>
          <p:cNvSpPr txBox="1">
            <a:spLocks/>
          </p:cNvSpPr>
          <p:nvPr/>
        </p:nvSpPr>
        <p:spPr>
          <a:xfrm>
            <a:off x="279432" y="119845"/>
            <a:ext cx="7561285" cy="2769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000" kern="1200" baseline="0">
                <a:solidFill>
                  <a:srgbClr val="002E5D"/>
                </a:solidFill>
                <a:latin typeface="Verdana" charset="0"/>
                <a:ea typeface="Verdana" charset="0"/>
                <a:cs typeface="Verdana" charset="0"/>
              </a:defRPr>
            </a:lvl1pPr>
          </a:lstStyle>
          <a:p>
            <a:pPr>
              <a:spcBef>
                <a:spcPts val="0"/>
              </a:spcBef>
            </a:pPr>
            <a:r>
              <a:rPr lang="it-IT" b="1" dirty="0">
                <a:solidFill>
                  <a:schemeClr val="bg1"/>
                </a:solidFill>
                <a:effectLst>
                  <a:outerShdw blurRad="38100" dist="38100" dir="2700000" algn="tl">
                    <a:srgbClr val="000000">
                      <a:alpha val="43137"/>
                    </a:srgbClr>
                  </a:outerShdw>
                </a:effectLst>
              </a:rPr>
              <a:t>Intervento D-3 (Micro-formazione)</a:t>
            </a:r>
          </a:p>
        </p:txBody>
      </p:sp>
    </p:spTree>
    <p:extLst>
      <p:ext uri="{BB962C8B-B14F-4D97-AF65-F5344CB8AC3E}">
        <p14:creationId xmlns:p14="http://schemas.microsoft.com/office/powerpoint/2010/main" val="316601121"/>
      </p:ext>
    </p:extLst>
  </p:cSld>
  <p:clrMapOvr>
    <a:masterClrMapping/>
  </p:clrMapOvr>
</p:sld>
</file>

<file path=ppt/theme/theme1.xml><?xml version="1.0" encoding="utf-8"?>
<a:theme xmlns:a="http://schemas.openxmlformats.org/drawingml/2006/main" name="Tema di Office">
  <a:themeElements>
    <a:clrScheme name="INAIL">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o" ma:contentTypeID="0x010100CB5A01D27A3D824C92304EB5212A8BA8" ma:contentTypeVersion="0" ma:contentTypeDescription="Creare un nuovo documento." ma:contentTypeScope="" ma:versionID="b445141fc07f617e03659c2ee0ba012b">
  <xsd:schema xmlns:xsd="http://www.w3.org/2001/XMLSchema" xmlns:xs="http://www.w3.org/2001/XMLSchema" xmlns:p="http://schemas.microsoft.com/office/2006/metadata/properties" xmlns:ns2="7a4d4952-7bc6-4614-bf54-70c107ed9c90" targetNamespace="http://schemas.microsoft.com/office/2006/metadata/properties" ma:root="true" ma:fieldsID="3cf5ee74b5c3b0a39a8056b931fcae5c" ns2:_="">
    <xsd:import namespace="7a4d4952-7bc6-4614-bf54-70c107ed9c9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4d4952-7bc6-4614-bf54-70c107ed9c90" elementFormDefault="qualified">
    <xsd:import namespace="http://schemas.microsoft.com/office/2006/documentManagement/types"/>
    <xsd:import namespace="http://schemas.microsoft.com/office/infopath/2007/PartnerControls"/>
    <xsd:element name="_dlc_DocId" ma:index="8" nillable="true" ma:displayName="Valore ID documento" ma:description="Valore dell'ID documento assegnato all'elemento." ma:internalName="_dlc_DocId" ma:readOnly="true">
      <xsd:simpleType>
        <xsd:restriction base="dms:Text"/>
      </xsd:simpleType>
    </xsd:element>
    <xsd:element name="_dlc_DocIdUrl" ma:index="9" nillable="true" ma:displayName="ID documento" ma:description="Collegamento permanente al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7a4d4952-7bc6-4614-bf54-70c107ed9c90">446VWSDZDHTQ-283-3030</_dlc_DocId>
    <_dlc_DocIdUrl xmlns="7a4d4952-7bc6-4614-bf54-70c107ed9c90">
      <Url>http://collaboration.inail.it/dc/dcc/BrandIdentity/_layouts/DocIdRedir.aspx?ID=446VWSDZDHTQ-283-3030</Url>
      <Description>446VWSDZDHTQ-283-3030</Description>
    </_dlc_DocIdUrl>
  </documentManagement>
</p:properties>
</file>

<file path=customXml/itemProps1.xml><?xml version="1.0" encoding="utf-8"?>
<ds:datastoreItem xmlns:ds="http://schemas.openxmlformats.org/officeDocument/2006/customXml" ds:itemID="{1776BDBB-DAD7-4BC3-9AF4-5231374BC16F}">
  <ds:schemaRefs>
    <ds:schemaRef ds:uri="http://schemas.microsoft.com/sharepoint/v3/contenttype/forms"/>
  </ds:schemaRefs>
</ds:datastoreItem>
</file>

<file path=customXml/itemProps2.xml><?xml version="1.0" encoding="utf-8"?>
<ds:datastoreItem xmlns:ds="http://schemas.openxmlformats.org/officeDocument/2006/customXml" ds:itemID="{9A5763D4-2D89-48CB-89D1-40FB0DCDF173}">
  <ds:schemaRefs>
    <ds:schemaRef ds:uri="http://schemas.microsoft.com/sharepoint/events"/>
  </ds:schemaRefs>
</ds:datastoreItem>
</file>

<file path=customXml/itemProps3.xml><?xml version="1.0" encoding="utf-8"?>
<ds:datastoreItem xmlns:ds="http://schemas.openxmlformats.org/officeDocument/2006/customXml" ds:itemID="{7855CE4E-D297-415E-86CA-C18B9C6C2F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4d4952-7bc6-4614-bf54-70c107ed9c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5E5AF88-D05B-4E41-8261-25FBA60CDA87}">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7a4d4952-7bc6-4614-bf54-70c107ed9c90"/>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9477</TotalTime>
  <Words>3058</Words>
  <Application>Microsoft Office PowerPoint</Application>
  <PresentationFormat>Widescreen</PresentationFormat>
  <Paragraphs>337</Paragraphs>
  <Slides>24</Slides>
  <Notes>2</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24</vt:i4>
      </vt:variant>
    </vt:vector>
  </HeadingPairs>
  <TitlesOfParts>
    <vt:vector size="33" baseType="lpstr">
      <vt:lpstr>Aptos</vt:lpstr>
      <vt:lpstr>Arial</vt:lpstr>
      <vt:lpstr>Calibri</vt:lpstr>
      <vt:lpstr>Calibri Light</vt:lpstr>
      <vt:lpstr>Cambria Math</vt:lpstr>
      <vt:lpstr>Courier New</vt:lpstr>
      <vt:lpstr>Verdana</vt:lpstr>
      <vt:lpstr>Wingdings</vt:lpstr>
      <vt:lpstr>Tema di Office</vt:lpstr>
      <vt:lpstr>OT23 2027 Riduzione del tasso medio di tariffa per prevenzione       Roma, 17 giugno 2026</vt:lpstr>
      <vt:lpstr>Monitoraggio dati</vt:lpstr>
      <vt:lpstr>Monitoraggio interventi</vt:lpstr>
      <vt:lpstr>Presentazione standard di PowerPoint</vt:lpstr>
      <vt:lpstr> SEZIONE C - PREVENZIONE DELLE MALATTIE PROFESSIONALI  Promozione della salute (intervento C 5)</vt:lpstr>
      <vt:lpstr>Monitoraggio interventi  SEZIONE D – FORMAZIONE, ADDESTRAMENTO, INFORMAZIONE anno 2027</vt:lpstr>
      <vt:lpstr>Monitoraggio interventi  SEZIONE D – FORMAZIONE, ADDESTRAMENTO, INFORMAZIONE anno 2027</vt:lpstr>
      <vt:lpstr>Presentazione standard di PowerPoint</vt:lpstr>
      <vt:lpstr>Presentazione standard di PowerPoint</vt:lpstr>
      <vt:lpstr>La micro-formazione si basa sulla teoria del microapprendimento </vt:lpstr>
      <vt:lpstr>Presentazione standard di PowerPoint</vt:lpstr>
      <vt:lpstr>Presentazione standard di PowerPoint</vt:lpstr>
      <vt:lpstr>Monitoraggio interventi  SEZIONE D – FORMAZIONE, ADDESTRAMENTO, INFORMAZIONE anno 2027</vt:lpstr>
      <vt:lpstr>Monitoraggio interventi  Sezione E - GESTIONE DELLA SALUTE E SICUREZZA: MISURE ORGANIZZATIVE</vt:lpstr>
      <vt:lpstr>Monitoraggio interventi  Sezione E- GESTIONE DELLA SALUTE E SICUREZZA: MISURE ORGANIZZATIVE E-3 OT23 2027 </vt:lpstr>
      <vt:lpstr>Presentazione standard di PowerPoint</vt:lpstr>
      <vt:lpstr>Presentazione standard di PowerPoint</vt:lpstr>
      <vt:lpstr>Presentazione standard di PowerPoint</vt:lpstr>
      <vt:lpstr>Presentazione standard di PowerPoint</vt:lpstr>
      <vt:lpstr>Presentazione standard di PowerPoint</vt:lpstr>
      <vt:lpstr>Monitoraggio interventi  Sezione E- GESTIONE DELLA SALUTE E SICUREZZA: MISURE ORGANIZZATIVE  anno 2027</vt:lpstr>
      <vt:lpstr>Monitoraggio interventi  SEZIONE F – GESTIONE DELLE EMERGENZE E DPI anno 2027</vt:lpstr>
      <vt:lpstr>Monitoraggio interventi  SEZIONE F – GESTIONE DELLE EMERGENZE E DPI anno 2027</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INAIL</dc:creator>
  <cp:lastModifiedBy>Marra Gabriella</cp:lastModifiedBy>
  <cp:revision>948</cp:revision>
  <cp:lastPrinted>2019-09-04T11:44:12Z</cp:lastPrinted>
  <dcterms:created xsi:type="dcterms:W3CDTF">2016-05-11T09:51:32Z</dcterms:created>
  <dcterms:modified xsi:type="dcterms:W3CDTF">2026-06-19T08:24:28Z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1d00a4f8-59dc-4afe-b362-b0cb502cf952</vt:lpwstr>
  </property>
  <property fmtid="{D5CDD505-2E9C-101B-9397-08002B2CF9AE}" pid="3" name="ContentTypeId">
    <vt:lpwstr>0x010100CB5A01D27A3D824C92304EB5212A8BA8</vt:lpwstr>
  </property>
</Properties>
</file>